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551" r:id="rId2"/>
    <p:sldId id="439" r:id="rId3"/>
    <p:sldId id="559" r:id="rId4"/>
    <p:sldId id="560" r:id="rId5"/>
    <p:sldId id="556" r:id="rId6"/>
    <p:sldId id="555" r:id="rId7"/>
    <p:sldId id="554" r:id="rId8"/>
    <p:sldId id="563" r:id="rId9"/>
    <p:sldId id="277" r:id="rId10"/>
    <p:sldId id="558" r:id="rId11"/>
    <p:sldId id="542" r:id="rId12"/>
    <p:sldId id="521" r:id="rId13"/>
    <p:sldId id="284" r:id="rId14"/>
    <p:sldId id="548" r:id="rId15"/>
    <p:sldId id="565" r:id="rId16"/>
    <p:sldId id="552" r:id="rId17"/>
  </p:sldIdLst>
  <p:sldSz cx="12192000" cy="6858000"/>
  <p:notesSz cx="7004050" cy="9290050"/>
  <p:embeddedFontLst>
    <p:embeddedFont>
      <p:font typeface="BrowalliaUPC" panose="020B0604020202020204" pitchFamily="34" charset="-34"/>
      <p:regular r:id="rId19"/>
      <p:bold r:id="rId20"/>
      <p:italic r:id="rId21"/>
      <p:boldItalic r:id="rId22"/>
    </p:embeddedFont>
    <p:embeddedFont>
      <p:font typeface="Century Gothic" panose="020B0502020202020204" pitchFamily="34" charset="0"/>
      <p:regular r:id="rId23"/>
      <p:bold r:id="rId24"/>
      <p:italic r:id="rId25"/>
      <p:boldItalic r:id="rId26"/>
    </p:embeddedFont>
    <p:embeddedFont>
      <p:font typeface="Georgia Pro Black" panose="02040A02050405020203" pitchFamily="18" charset="0"/>
      <p:bold r:id="rId27"/>
      <p:boldItalic r:id="rId28"/>
    </p:embeddedFont>
    <p:embeddedFont>
      <p:font typeface="Gill Sans" panose="020B0604020202020204" charset="0"/>
      <p:regular r:id="rId29"/>
      <p:bold r:id="rId30"/>
    </p:embeddedFont>
    <p:embeddedFont>
      <p:font typeface="Tahoma" panose="020B060403050404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jlfDgKBPTsBZrz+cIk8JAmW+8Fw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yn Maste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00"/>
    <a:srgbClr val="F6A2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7" autoAdjust="0"/>
    <p:restoredTop sz="96718" autoAdjust="0"/>
  </p:normalViewPr>
  <p:slideViewPr>
    <p:cSldViewPr snapToGrid="0">
      <p:cViewPr varScale="1">
        <p:scale>
          <a:sx n="117" d="100"/>
          <a:sy n="117" d="100"/>
        </p:scale>
        <p:origin x="126" y="9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51"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48" Type="http://customschemas.google.com/relationships/presentationmetadata" Target="meta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20:35:36.27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0 108,'264'-19,"-12"0,219 6,133 6,-340 10,2098-3,-2360 0,1 0,0 0,0 0,0 0,-1-1,1 1,0-1,0 0,-1 0,5-1,-5-8,-19-5,-1 4,-1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46:33.71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0 103,'7'-5,"0"-1,1 1,-1 0,1 1,0 0,0 0,0 1,1 0,-1 0,18-2,10 0,48-2,-59 6,-24 1,1033-43,-176 54,-36 0,424 5,-724 4,195-13,-406-9,1461 2,-1751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46:37.13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44,'683'1,"722"-3,-1000-8,134-1,-508 11,565-15,-86 8,-289 10,2909-3,-3113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46:39.91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65,'14'-1,"1"-1,0 0,-1-1,1-1,-1 0,21-10,-19 7,1 1,-1 1,1 1,28-5,346 5,-200 8,1028-5,-1093 12,0 0,-53-8,0 4,90 20,-97-13,-24-4,1-2,75 4,-102-10,0 0,0 1,0 0,0 2,0 0,23 11,-54-13,-13-5,-24-26,35 17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7T15:53:11.750"/>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0 206,'2851'0,"-2379"-13,-20 0,-156 0,12 0,-54 0,-15 1,-191 11,95-13,-62 5,1 3,122 8,-62 1,1357-3,-1462-2,45-8,18-1,501 8,-70 3,-329-12,78-2,-168 16,27 1,198-22,-213 8,204 9,-156 5,2313-3,-2455-2,51-8,15-3,482 10,-298 6,-258-3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7T15:53:15.18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1,'163'13,"0"0,3266-12,-1620-3,-1787 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17:52:20.40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1,'2484'0,"-2264"19,483-20,-560 20,-101-19,-22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17:52:34.89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0,'1263'0,"-1232"2,44 7,-20-1,-4-2,-5 0,55 0,-11-7,-75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17:52:38.60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39,'6'-3,"0"0,0 1,0 0,1 0,-1 0,0 0,1 1,-1 0,1 1,-1-1,1 1,8 1,2-1,308-3,138-8,-11 4,-255 10,-36 15,-143-17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17:52:42.44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19,'143'2,"153"-4,-185-6,104-2,-137 10,13 0,93 11,-57-5,-89-5,0 0,47 9,-57-6,54 2,-53-6,48 8,13 0,-75-8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20:35:39.77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19,'2484'0,"-2304"-18,-162 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20:35:49.79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1,'153'0,"1368"35,-427 7,6-43,-422-3,2262 4,-2543 19,8-1,631-19,-966 4,70 13,-72-7,77 0,791-10,-923 1,1-2,-1 0,0 0,17-6,-22 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20:35:58.26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8,'6479'0,"-6441"-3,-25-1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20:36:14.53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19,'591'2,"621"-5,-874-4,284-3,3896 10,-4341 19,1727-20,-1675 20,-5-22,168 6,-286 4,120 3,224-10,-435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20:36:17.21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55,'81'0,"1"-4,89-17,-135 17,60-1,-19 2,-6-5,36-1,199 9,-291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20:36:23.09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56,'54'-16,"18"12,73 4,72-4,102-17,-222 16,652-1,-420 9,194-3,-507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3T20:36:29.60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19,'93'0,"1564"-13,-798 8,-536 6,-301-1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5T18:46:30.490"/>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1,'102'0,"0"4,155 26,-111-8,259 3,-69-8,596 8,-710-26,-112 11,-10 0,163-11,59 3,-21 37,-198-21,116 5,38-24,69 3,-273 2,332 13,-204-16,139-3,-275-3,-1-1,48-14,-51 10,1 2,63-4,-78 9,1 0,41-12,-42 8,0 2,48-4,670 8,-350 3,-241-2,-137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5088" cy="466116"/>
          </a:xfrm>
          <a:prstGeom prst="rect">
            <a:avLst/>
          </a:prstGeom>
          <a:noFill/>
          <a:ln>
            <a:noFill/>
          </a:ln>
        </p:spPr>
        <p:txBody>
          <a:bodyPr spcFirstLastPara="1" wrap="square" lIns="93094" tIns="46535" rIns="93094" bIns="4653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67341" y="0"/>
            <a:ext cx="3035088" cy="466116"/>
          </a:xfrm>
          <a:prstGeom prst="rect">
            <a:avLst/>
          </a:prstGeom>
          <a:noFill/>
          <a:ln>
            <a:noFill/>
          </a:ln>
        </p:spPr>
        <p:txBody>
          <a:bodyPr spcFirstLastPara="1" wrap="square" lIns="93094" tIns="46535" rIns="93094" bIns="4653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5963" y="1160463"/>
            <a:ext cx="5572125" cy="3135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0405" y="4470837"/>
            <a:ext cx="5603240" cy="3657957"/>
          </a:xfrm>
          <a:prstGeom prst="rect">
            <a:avLst/>
          </a:prstGeom>
          <a:noFill/>
          <a:ln>
            <a:noFill/>
          </a:ln>
        </p:spPr>
        <p:txBody>
          <a:bodyPr spcFirstLastPara="1" wrap="square" lIns="93094" tIns="46535" rIns="93094" bIns="4653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3936"/>
            <a:ext cx="3035088" cy="466115"/>
          </a:xfrm>
          <a:prstGeom prst="rect">
            <a:avLst/>
          </a:prstGeom>
          <a:noFill/>
          <a:ln>
            <a:noFill/>
          </a:ln>
        </p:spPr>
        <p:txBody>
          <a:bodyPr spcFirstLastPara="1" wrap="square" lIns="93094" tIns="46535" rIns="93094" bIns="4653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67341" y="8823936"/>
            <a:ext cx="3035088" cy="466115"/>
          </a:xfrm>
          <a:prstGeom prst="rect">
            <a:avLst/>
          </a:prstGeom>
          <a:noFill/>
          <a:ln>
            <a:noFill/>
          </a:ln>
        </p:spPr>
        <p:txBody>
          <a:bodyPr spcFirstLastPara="1" wrap="square" lIns="93094" tIns="46535" rIns="93094" bIns="46535"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700405" y="4470837"/>
            <a:ext cx="5603240" cy="3657957"/>
          </a:xfrm>
          <a:prstGeom prst="rect">
            <a:avLst/>
          </a:prstGeom>
          <a:noFill/>
          <a:ln>
            <a:noFill/>
          </a:ln>
        </p:spPr>
        <p:txBody>
          <a:bodyPr spcFirstLastPara="1" wrap="square" lIns="93094" tIns="46535" rIns="93094" bIns="46535" anchor="t" anchorCtr="0">
            <a:noAutofit/>
          </a:bodyPr>
          <a:lstStyle/>
          <a:p>
            <a:pPr marL="0" indent="0"/>
            <a:r>
              <a:rPr lang="en-US" dirty="0"/>
              <a:t>Cyndi – IOBCWA was formed for charitable, educational and scientific purposes. Our mission today is to inform residents of the threats from the proposed blue hydrogen and ammonia facility.</a:t>
            </a:r>
            <a:endParaRPr dirty="0"/>
          </a:p>
        </p:txBody>
      </p:sp>
      <p:sp>
        <p:nvSpPr>
          <p:cNvPr id="95" name="Google Shape;95;p1:notes"/>
          <p:cNvSpPr>
            <a:spLocks noGrp="1" noRot="1" noChangeAspect="1"/>
          </p:cNvSpPr>
          <p:nvPr>
            <p:ph type="sldImg" idx="2"/>
          </p:nvPr>
        </p:nvSpPr>
        <p:spPr>
          <a:xfrm>
            <a:off x="715963" y="1160463"/>
            <a:ext cx="5572125" cy="3135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9659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715963" y="1160463"/>
            <a:ext cx="5572125" cy="3135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700405" y="4470837"/>
            <a:ext cx="5603240" cy="3657957"/>
          </a:xfrm>
          <a:prstGeom prst="rect">
            <a:avLst/>
          </a:prstGeom>
          <a:noFill/>
          <a:ln>
            <a:noFill/>
          </a:ln>
        </p:spPr>
        <p:txBody>
          <a:bodyPr spcFirstLastPara="1" wrap="square" lIns="93094" tIns="46535" rIns="93094" bIns="46535" anchor="t" anchorCtr="0">
            <a:noAutofit/>
          </a:bodyPr>
          <a:lstStyle/>
          <a:p>
            <a:pPr marL="0" indent="0"/>
            <a:r>
              <a:rPr lang="en-US" dirty="0"/>
              <a:t>WHY ARE THEY PUTTING AMMONIA HERE</a:t>
            </a:r>
          </a:p>
          <a:p>
            <a:pPr marL="0" indent="0"/>
            <a:r>
              <a:rPr lang="en-US" dirty="0"/>
              <a:t>LAX REGULATIONS</a:t>
            </a:r>
          </a:p>
          <a:p>
            <a:pPr marL="0" indent="0"/>
            <a:r>
              <a:rPr lang="en-US" dirty="0"/>
              <a:t>THEY DON’T WANT IT IN CANADA</a:t>
            </a:r>
          </a:p>
          <a:p>
            <a:pPr marL="0" indent="0"/>
            <a:r>
              <a:rPr lang="en-US" dirty="0"/>
              <a:t>EUROPE DOESN’T WANT IT</a:t>
            </a:r>
          </a:p>
          <a:p>
            <a:pPr marL="0" indent="0"/>
            <a:r>
              <a:rPr lang="en-US" dirty="0"/>
              <a:t>WE ARE TOO SMALL TO OPPOSE THEM</a:t>
            </a:r>
          </a:p>
          <a:p>
            <a:pPr marL="0" indent="0"/>
            <a:r>
              <a:rPr lang="en-US" dirty="0"/>
              <a:t>THIS IS INSANITY</a:t>
            </a:r>
          </a:p>
          <a:p>
            <a:pPr marL="0" indent="0"/>
            <a:r>
              <a:rPr lang="en-US" dirty="0"/>
              <a:t>HURRICANE OF TOXIC EMISSIONS HEADING YOUR WAY</a:t>
            </a:r>
            <a:endParaRPr dirty="0"/>
          </a:p>
        </p:txBody>
      </p:sp>
      <p:sp>
        <p:nvSpPr>
          <p:cNvPr id="350" name="Google Shape;350;p18:notes"/>
          <p:cNvSpPr txBox="1">
            <a:spLocks noGrp="1"/>
          </p:cNvSpPr>
          <p:nvPr>
            <p:ph type="sldNum" idx="12"/>
          </p:nvPr>
        </p:nvSpPr>
        <p:spPr>
          <a:xfrm>
            <a:off x="3967341" y="8823936"/>
            <a:ext cx="3035088" cy="466115"/>
          </a:xfrm>
          <a:prstGeom prst="rect">
            <a:avLst/>
          </a:prstGeom>
          <a:noFill/>
          <a:ln>
            <a:noFill/>
          </a:ln>
        </p:spPr>
        <p:txBody>
          <a:bodyPr spcFirstLastPara="1" wrap="square" lIns="93094" tIns="46535" rIns="93094" bIns="46535" anchor="b" anchorCtr="0">
            <a:noAutofit/>
          </a:bodyPr>
          <a:lstStyle/>
          <a:p>
            <a:pPr algn="r">
              <a:buSzPts val="1400"/>
            </a:pPr>
            <a:fld id="{00000000-1234-1234-1234-123412341234}" type="slidenum">
              <a:rPr lang="en-US"/>
              <a:pPr algn="r">
                <a:buSzPts val="1400"/>
              </a:pPr>
              <a:t>16</a:t>
            </a:fld>
            <a:endParaRPr/>
          </a:p>
        </p:txBody>
      </p:sp>
    </p:spTree>
    <p:extLst>
      <p:ext uri="{BB962C8B-B14F-4D97-AF65-F5344CB8AC3E}">
        <p14:creationId xmlns:p14="http://schemas.microsoft.com/office/powerpoint/2010/main" val="400003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E16A8-C109-1109-8161-995324D46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C50A1-E00D-4D1B-1122-EBCFE0ACC3EE}"/>
              </a:ext>
            </a:extLst>
          </p:cNvPr>
          <p:cNvSpPr>
            <a:spLocks noGrp="1" noRot="1" noChangeAspect="1"/>
          </p:cNvSpPr>
          <p:nvPr>
            <p:ph type="sldImg"/>
          </p:nvPr>
        </p:nvSpPr>
        <p:spPr>
          <a:xfrm>
            <a:off x="365125" y="677863"/>
            <a:ext cx="6032500" cy="3394075"/>
          </a:xfrm>
        </p:spPr>
      </p:sp>
      <p:sp>
        <p:nvSpPr>
          <p:cNvPr id="3" name="Notes Placeholder 2">
            <a:extLst>
              <a:ext uri="{FF2B5EF4-FFF2-40B4-BE49-F238E27FC236}">
                <a16:creationId xmlns:a16="http://schemas.microsoft.com/office/drawing/2014/main" id="{DEA537D5-3ED9-67A0-5835-9E420CC00801}"/>
              </a:ext>
            </a:extLst>
          </p:cNvPr>
          <p:cNvSpPr>
            <a:spLocks noGrp="1"/>
          </p:cNvSpPr>
          <p:nvPr>
            <p:ph type="body" idx="1"/>
          </p:nvPr>
        </p:nvSpPr>
        <p:spPr/>
        <p:txBody>
          <a:bodyPr/>
          <a:lstStyle/>
          <a:p>
            <a:pPr marL="156845" indent="0"/>
            <a:r>
              <a:rPr lang="en-US" dirty="0"/>
              <a:t>Corpus Christi leads the state in cancer rates. A recent health report published by the Nueces County Health Department reported that the average life span of a person living in Hillcrest, a historical black, environmental justice community at the edges of what is locally known as refinery road, is only 70 years old. Only 10 miles across town, in the more affluent area of town, the life expectancy if 85 years. 15 years life expectancy based on your zip code. </a:t>
            </a:r>
          </a:p>
          <a:p>
            <a:pPr marL="156845" indent="0"/>
            <a:r>
              <a:rPr lang="en-US" dirty="0"/>
              <a:t>Hard to combat the false narratives of the petrochemical industry. Take Carbon Capture and Sequestration. </a:t>
            </a:r>
          </a:p>
          <a:p>
            <a:pPr marL="156845" indent="0"/>
            <a:r>
              <a:rPr lang="en-US" dirty="0"/>
              <a:t>Scientific seagrass studies conducted in Ingleside on the Bay shows how the silt kicked up from the large crude carries and tug boats in the span of only a couple of years have decimated acres of seagrass. At this same facility a runaway barge crashed into the dock of the Crude Export facility destroying 240 of the pier. A totally full tanker had departed from the dock only minutes before. </a:t>
            </a:r>
          </a:p>
        </p:txBody>
      </p:sp>
    </p:spTree>
    <p:extLst>
      <p:ext uri="{BB962C8B-B14F-4D97-AF65-F5344CB8AC3E}">
        <p14:creationId xmlns:p14="http://schemas.microsoft.com/office/powerpoint/2010/main" val="1505162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a:spLocks noGrp="1" noRot="1" noChangeAspect="1"/>
          </p:cNvSpPr>
          <p:nvPr>
            <p:ph type="sldImg" idx="2"/>
          </p:nvPr>
        </p:nvSpPr>
        <p:spPr>
          <a:xfrm>
            <a:off x="715963" y="1160463"/>
            <a:ext cx="5572125" cy="3135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7:notes"/>
          <p:cNvSpPr txBox="1">
            <a:spLocks noGrp="1"/>
          </p:cNvSpPr>
          <p:nvPr>
            <p:ph type="body" idx="1"/>
          </p:nvPr>
        </p:nvSpPr>
        <p:spPr>
          <a:xfrm>
            <a:off x="700405" y="4470837"/>
            <a:ext cx="5603240" cy="3657957"/>
          </a:xfrm>
          <a:prstGeom prst="rect">
            <a:avLst/>
          </a:prstGeom>
          <a:noFill/>
          <a:ln>
            <a:noFill/>
          </a:ln>
        </p:spPr>
        <p:txBody>
          <a:bodyPr spcFirstLastPara="1" wrap="square" lIns="93094" tIns="46535" rIns="93094" bIns="46535" anchor="t" anchorCtr="0">
            <a:noAutofit/>
          </a:bodyPr>
          <a:lstStyle/>
          <a:p>
            <a:pPr marL="0" indent="0"/>
            <a:r>
              <a:rPr lang="en-US"/>
              <a:t>Cyndi- Fire water for oil and gas is put out using a combination of water and AFFF foam. Flint Hills advised they tore down one water tank because they only need one. They test 30 minutes every 2 weeks and 1 hour a month. Flint Hills recycles their water and worry about moving to seawater and the effects the salt would have on the integrity of the fire fighting equipment. </a:t>
            </a:r>
            <a:endParaRPr/>
          </a:p>
        </p:txBody>
      </p:sp>
      <p:sp>
        <p:nvSpPr>
          <p:cNvPr id="183" name="Google Shape;183;p7:notes"/>
          <p:cNvSpPr txBox="1">
            <a:spLocks noGrp="1"/>
          </p:cNvSpPr>
          <p:nvPr>
            <p:ph type="sldNum" idx="12"/>
          </p:nvPr>
        </p:nvSpPr>
        <p:spPr>
          <a:xfrm>
            <a:off x="3967341" y="8823936"/>
            <a:ext cx="3035088" cy="466115"/>
          </a:xfrm>
          <a:prstGeom prst="rect">
            <a:avLst/>
          </a:prstGeom>
          <a:noFill/>
          <a:ln>
            <a:noFill/>
          </a:ln>
        </p:spPr>
        <p:txBody>
          <a:bodyPr spcFirstLastPara="1" wrap="square" lIns="93094" tIns="46535" rIns="93094" bIns="46535" anchor="b" anchorCtr="0">
            <a:noAutofit/>
          </a:bodyPr>
          <a:lstStyle/>
          <a:p>
            <a:pPr algn="r">
              <a:buSzPts val="1400"/>
            </a:pPr>
            <a:fld id="{00000000-1234-1234-1234-123412341234}" type="slidenum">
              <a:rPr lang="en-US"/>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6:notes"/>
          <p:cNvSpPr txBox="1">
            <a:spLocks noGrp="1"/>
          </p:cNvSpPr>
          <p:nvPr>
            <p:ph type="body" idx="1"/>
          </p:nvPr>
        </p:nvSpPr>
        <p:spPr>
          <a:xfrm>
            <a:off x="676296" y="4297866"/>
            <a:ext cx="5410370" cy="4071662"/>
          </a:xfrm>
          <a:prstGeom prst="rect">
            <a:avLst/>
          </a:prstGeom>
          <a:noFill/>
          <a:ln>
            <a:noFill/>
          </a:ln>
        </p:spPr>
        <p:txBody>
          <a:bodyPr spcFirstLastPara="1" wrap="square" lIns="90328" tIns="90328" rIns="90328" bIns="90328" anchor="t" anchorCtr="0">
            <a:noAutofit/>
          </a:bodyPr>
          <a:lstStyle/>
          <a:p>
            <a:pPr marL="0" indent="0">
              <a:buSzPts val="1100"/>
            </a:pPr>
            <a:r>
              <a:rPr lang="en-US">
                <a:solidFill>
                  <a:schemeClr val="dk1"/>
                </a:solidFill>
                <a:latin typeface="Calibri"/>
                <a:ea typeface="Calibri"/>
                <a:cs typeface="Calibri"/>
                <a:sym typeface="Calibri"/>
              </a:rPr>
              <a:t>PATRICK:</a:t>
            </a:r>
            <a:endParaRPr>
              <a:solidFill>
                <a:schemeClr val="dk1"/>
              </a:solidFill>
              <a:latin typeface="Calibri"/>
              <a:ea typeface="Calibri"/>
              <a:cs typeface="Calibri"/>
              <a:sym typeface="Calibri"/>
            </a:endParaRPr>
          </a:p>
          <a:p>
            <a:pPr marL="0" indent="0">
              <a:buSzPts val="1100"/>
            </a:pPr>
            <a:r>
              <a:rPr lang="en-US">
                <a:solidFill>
                  <a:schemeClr val="dk1"/>
                </a:solidFill>
                <a:latin typeface="Calibri"/>
                <a:ea typeface="Calibri"/>
                <a:cs typeface="Calibri"/>
                <a:sym typeface="Calibri"/>
              </a:rPr>
              <a:t>Map of the Five proposed desalination plants within Corpus Christi Bay. The Yellow markers are the current industrial developments in San Patricio County. These include the largest Ethane Cracker plant in the world owned by the Exxon Sabic, Enbridge_the largest crude oil terminal in North America and Cheniere_the biggest US exporter of Liquified Natural Gas. </a:t>
            </a:r>
            <a:endParaRPr>
              <a:solidFill>
                <a:schemeClr val="dk1"/>
              </a:solidFill>
              <a:latin typeface="Calibri"/>
              <a:ea typeface="Calibri"/>
              <a:cs typeface="Calibri"/>
              <a:sym typeface="Calibri"/>
            </a:endParaRPr>
          </a:p>
          <a:p>
            <a:pPr marL="0" indent="0">
              <a:buSzPts val="1100"/>
            </a:pPr>
            <a:endParaRPr>
              <a:solidFill>
                <a:schemeClr val="dk1"/>
              </a:solidFill>
              <a:latin typeface="Calibri"/>
              <a:ea typeface="Calibri"/>
              <a:cs typeface="Calibri"/>
              <a:sym typeface="Calibri"/>
            </a:endParaRPr>
          </a:p>
          <a:p>
            <a:pPr marL="0" indent="0">
              <a:buSzPts val="1100"/>
            </a:pPr>
            <a:r>
              <a:rPr lang="en-US">
                <a:solidFill>
                  <a:schemeClr val="dk1"/>
                </a:solidFill>
                <a:latin typeface="Calibri"/>
                <a:ea typeface="Calibri"/>
                <a:cs typeface="Calibri"/>
                <a:sym typeface="Calibri"/>
              </a:rPr>
              <a:t>*Click* In addition to impingement and entrainment of aquatic species due to intake, massive brine discharge into the low-flow, CC Bay estuary will negatively impact water quality.</a:t>
            </a:r>
            <a:endParaRPr>
              <a:solidFill>
                <a:schemeClr val="dk1"/>
              </a:solidFill>
              <a:latin typeface="Calibri"/>
              <a:ea typeface="Calibri"/>
              <a:cs typeface="Calibri"/>
              <a:sym typeface="Calibri"/>
            </a:endParaRPr>
          </a:p>
          <a:p>
            <a:pPr marL="0" indent="0">
              <a:buSzPts val="1100"/>
            </a:pPr>
            <a:r>
              <a:rPr lang="en-US">
                <a:solidFill>
                  <a:schemeClr val="dk1"/>
                </a:solidFill>
                <a:latin typeface="Calibri"/>
                <a:ea typeface="Calibri"/>
                <a:cs typeface="Calibri"/>
                <a:sym typeface="Calibri"/>
              </a:rPr>
              <a:t>*Click* </a:t>
            </a:r>
            <a:r>
              <a:rPr lang="en-US" b="1">
                <a:solidFill>
                  <a:schemeClr val="dk1"/>
                </a:solidFill>
                <a:latin typeface="Calibri"/>
                <a:ea typeface="Calibri"/>
                <a:cs typeface="Calibri"/>
                <a:sym typeface="Calibri"/>
              </a:rPr>
              <a:t>Additional energy </a:t>
            </a:r>
            <a:r>
              <a:rPr lang="en-US">
                <a:solidFill>
                  <a:schemeClr val="dk1"/>
                </a:solidFill>
                <a:latin typeface="Calibri"/>
                <a:ea typeface="Calibri"/>
                <a:cs typeface="Calibri"/>
                <a:sym typeface="Calibri"/>
              </a:rPr>
              <a:t>required to desalinate highly turbid  water on the Corpus Christi and La Quinta Ship Channels will further </a:t>
            </a:r>
            <a:r>
              <a:rPr lang="en-US" b="1">
                <a:solidFill>
                  <a:schemeClr val="dk1"/>
                </a:solidFill>
                <a:latin typeface="Calibri"/>
                <a:ea typeface="Calibri"/>
                <a:cs typeface="Calibri"/>
                <a:sym typeface="Calibri"/>
              </a:rPr>
              <a:t>strain the Texas power grid</a:t>
            </a: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indent="0">
              <a:buSzPts val="1100"/>
            </a:pPr>
            <a:r>
              <a:rPr lang="en-US">
                <a:solidFill>
                  <a:schemeClr val="dk1"/>
                </a:solidFill>
                <a:latin typeface="Calibri"/>
                <a:ea typeface="Calibri"/>
                <a:cs typeface="Calibri"/>
                <a:sym typeface="Calibri"/>
              </a:rPr>
              <a:t>*Click* If the cost to build desalination plants is born by the taxpayer, and the water is used for industry, will the industry be required to repay the public for the construction of the plants and pipelines? [I would change this to be: Why are public funds being used to build desalination plants when only private industries benefit? </a:t>
            </a:r>
            <a:endParaRPr>
              <a:solidFill>
                <a:schemeClr val="dk1"/>
              </a:solidFill>
              <a:latin typeface="Calibri"/>
              <a:ea typeface="Calibri"/>
              <a:cs typeface="Calibri"/>
              <a:sym typeface="Calibri"/>
            </a:endParaRPr>
          </a:p>
          <a:p>
            <a:pPr marL="0" indent="0">
              <a:buSzPts val="1100"/>
            </a:pPr>
            <a:r>
              <a:rPr lang="en-US">
                <a:solidFill>
                  <a:schemeClr val="dk1"/>
                </a:solidFill>
                <a:latin typeface="Calibri"/>
                <a:ea typeface="Calibri"/>
                <a:cs typeface="Calibri"/>
                <a:sym typeface="Calibri"/>
              </a:rPr>
              <a:t>*Click* If even one (1) of the four (4) proposed Corpus Christi Bay desalination plants is built,</a:t>
            </a:r>
            <a:r>
              <a:rPr lang="en-US" b="1">
                <a:solidFill>
                  <a:schemeClr val="dk1"/>
                </a:solidFill>
                <a:latin typeface="Calibri"/>
                <a:ea typeface="Calibri"/>
                <a:cs typeface="Calibri"/>
                <a:sym typeface="Calibri"/>
              </a:rPr>
              <a:t> many more harmful industries </a:t>
            </a:r>
            <a:r>
              <a:rPr lang="en-US">
                <a:solidFill>
                  <a:schemeClr val="dk1"/>
                </a:solidFill>
                <a:latin typeface="Calibri"/>
                <a:ea typeface="Calibri"/>
                <a:cs typeface="Calibri"/>
                <a:sym typeface="Calibri"/>
              </a:rPr>
              <a:t>will locate in San Patricio County. Many are already being recruited by POCC and CCREDC.</a:t>
            </a:r>
            <a:endParaRPr>
              <a:solidFill>
                <a:schemeClr val="dk1"/>
              </a:solidFill>
              <a:latin typeface="Calibri"/>
              <a:ea typeface="Calibri"/>
              <a:cs typeface="Calibri"/>
              <a:sym typeface="Calibri"/>
            </a:endParaRPr>
          </a:p>
          <a:p>
            <a:pPr marL="0" indent="0">
              <a:buClr>
                <a:schemeClr val="dk1"/>
              </a:buClr>
              <a:buSzPts val="1100"/>
            </a:pPr>
            <a:r>
              <a:rPr lang="en-US">
                <a:solidFill>
                  <a:schemeClr val="dk1"/>
                </a:solidFill>
                <a:latin typeface="Calibri"/>
                <a:ea typeface="Calibri"/>
                <a:cs typeface="Calibri"/>
                <a:sym typeface="Calibri"/>
              </a:rPr>
              <a:t>*Click* Additional petrochemical  industries will worsen air quality and jeopardize our air attainment status. The region’s being in “air attainment” is one of the major draws for attracting more petrochemicals to come here.</a:t>
            </a:r>
            <a:endParaRPr>
              <a:solidFill>
                <a:schemeClr val="dk1"/>
              </a:solidFill>
              <a:latin typeface="Calibri"/>
              <a:ea typeface="Calibri"/>
              <a:cs typeface="Calibri"/>
              <a:sym typeface="Calibri"/>
            </a:endParaRPr>
          </a:p>
          <a:p>
            <a:pPr marL="0" indent="0">
              <a:buSzPts val="1100"/>
            </a:pPr>
            <a:endParaRPr>
              <a:solidFill>
                <a:schemeClr val="dk1"/>
              </a:solidFill>
              <a:latin typeface="Calibri"/>
              <a:ea typeface="Calibri"/>
              <a:cs typeface="Calibri"/>
              <a:sym typeface="Calibri"/>
            </a:endParaRPr>
          </a:p>
          <a:p>
            <a:pPr marL="0" indent="0">
              <a:buSzPts val="1100"/>
            </a:pPr>
            <a:endParaRPr>
              <a:solidFill>
                <a:schemeClr val="dk1"/>
              </a:solidFill>
              <a:latin typeface="Calibri"/>
              <a:ea typeface="Calibri"/>
              <a:cs typeface="Calibri"/>
              <a:sym typeface="Calibri"/>
            </a:endParaRPr>
          </a:p>
          <a:p>
            <a:pPr marL="0" indent="0">
              <a:buClr>
                <a:schemeClr val="dk1"/>
              </a:buClr>
              <a:buSzPts val="1100"/>
            </a:pPr>
            <a:endParaRPr>
              <a:solidFill>
                <a:schemeClr val="dk1"/>
              </a:solidFill>
              <a:latin typeface="Calibri"/>
              <a:ea typeface="Calibri"/>
              <a:cs typeface="Calibri"/>
              <a:sym typeface="Calibri"/>
            </a:endParaRPr>
          </a:p>
          <a:p>
            <a:pPr marL="0" indent="0">
              <a:buSzPts val="1100"/>
            </a:pPr>
            <a:endParaRPr/>
          </a:p>
        </p:txBody>
      </p:sp>
      <p:sp>
        <p:nvSpPr>
          <p:cNvPr id="217" name="Google Shape;217;p6:notes"/>
          <p:cNvSpPr>
            <a:spLocks noGrp="1" noRot="1" noChangeAspect="1"/>
          </p:cNvSpPr>
          <p:nvPr>
            <p:ph type="sldImg" idx="2"/>
          </p:nvPr>
        </p:nvSpPr>
        <p:spPr>
          <a:xfrm>
            <a:off x="365125" y="677863"/>
            <a:ext cx="6032500" cy="3394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8:notes"/>
          <p:cNvSpPr>
            <a:spLocks noGrp="1" noRot="1" noChangeAspect="1"/>
          </p:cNvSpPr>
          <p:nvPr>
            <p:ph type="sldImg" idx="2"/>
          </p:nvPr>
        </p:nvSpPr>
        <p:spPr>
          <a:xfrm>
            <a:off x="495300" y="719138"/>
            <a:ext cx="6384925" cy="3592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8:notes"/>
          <p:cNvSpPr txBox="1">
            <a:spLocks noGrp="1"/>
          </p:cNvSpPr>
          <p:nvPr>
            <p:ph type="body" idx="1"/>
          </p:nvPr>
        </p:nvSpPr>
        <p:spPr>
          <a:xfrm>
            <a:off x="738083" y="4552588"/>
            <a:ext cx="5897971" cy="4312029"/>
          </a:xfrm>
          <a:prstGeom prst="rect">
            <a:avLst/>
          </a:prstGeom>
          <a:noFill/>
          <a:ln>
            <a:noFill/>
          </a:ln>
        </p:spPr>
        <p:txBody>
          <a:bodyPr spcFirstLastPara="1" wrap="square" lIns="97303" tIns="48638" rIns="97303" bIns="48638" anchor="t" anchorCtr="0">
            <a:normAutofit/>
          </a:bodyPr>
          <a:lstStyle/>
          <a:p>
            <a:pPr marL="0" indent="0"/>
            <a:r>
              <a:rPr lang="en-US"/>
              <a:t>MODA NOW ENBRIDGE CORE SAMPLED SEAGRASSES FINALIZED SEPTEMBER 11, 2020.</a:t>
            </a:r>
            <a:endParaRPr/>
          </a:p>
        </p:txBody>
      </p:sp>
      <p:sp>
        <p:nvSpPr>
          <p:cNvPr id="282" name="Google Shape;282;p8:notes"/>
          <p:cNvSpPr txBox="1">
            <a:spLocks noGrp="1"/>
          </p:cNvSpPr>
          <p:nvPr>
            <p:ph type="sldNum" idx="12"/>
          </p:nvPr>
        </p:nvSpPr>
        <p:spPr>
          <a:xfrm>
            <a:off x="4176342" y="9101900"/>
            <a:ext cx="3196126" cy="479478"/>
          </a:xfrm>
          <a:prstGeom prst="rect">
            <a:avLst/>
          </a:prstGeom>
          <a:noFill/>
          <a:ln>
            <a:noFill/>
          </a:ln>
        </p:spPr>
        <p:txBody>
          <a:bodyPr spcFirstLastPara="1" wrap="square" lIns="97303" tIns="48638" rIns="97303" bIns="48638" anchor="b" anchorCtr="0">
            <a:noAutofit/>
          </a:bodyPr>
          <a:lstStyle/>
          <a:p>
            <a:pPr algn="r"/>
            <a:fld id="{00000000-1234-1234-1234-123412341234}" type="slidenum">
              <a:rPr lang="en-US"/>
              <a:pPr algn="r"/>
              <a:t>9</a:t>
            </a:fld>
            <a:endParaRPr/>
          </a:p>
        </p:txBody>
      </p:sp>
    </p:spTree>
    <p:extLst>
      <p:ext uri="{BB962C8B-B14F-4D97-AF65-F5344CB8AC3E}">
        <p14:creationId xmlns:p14="http://schemas.microsoft.com/office/powerpoint/2010/main" val="2330093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7:notes"/>
          <p:cNvSpPr>
            <a:spLocks noGrp="1" noRot="1" noChangeAspect="1"/>
          </p:cNvSpPr>
          <p:nvPr>
            <p:ph type="sldImg" idx="2"/>
          </p:nvPr>
        </p:nvSpPr>
        <p:spPr>
          <a:xfrm>
            <a:off x="495300" y="719138"/>
            <a:ext cx="6384925" cy="35925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7:notes"/>
          <p:cNvSpPr txBox="1">
            <a:spLocks noGrp="1"/>
          </p:cNvSpPr>
          <p:nvPr>
            <p:ph type="body" idx="1"/>
          </p:nvPr>
        </p:nvSpPr>
        <p:spPr>
          <a:xfrm>
            <a:off x="738083" y="4552588"/>
            <a:ext cx="5897971" cy="4312029"/>
          </a:xfrm>
          <a:prstGeom prst="rect">
            <a:avLst/>
          </a:prstGeom>
          <a:noFill/>
          <a:ln>
            <a:noFill/>
          </a:ln>
        </p:spPr>
        <p:txBody>
          <a:bodyPr spcFirstLastPara="1" wrap="square" lIns="97303" tIns="48638" rIns="97303" bIns="48638" anchor="t" anchorCtr="0">
            <a:normAutofit/>
          </a:bodyPr>
          <a:lstStyle/>
          <a:p>
            <a:pPr marL="0" indent="0"/>
            <a:r>
              <a:rPr lang="en-US" dirty="0"/>
              <a:t>SILT PLUME FROM ENBRIDGE DOCKING. OCCURS EVERY SINGLE TIME!</a:t>
            </a:r>
            <a:endParaRPr dirty="0"/>
          </a:p>
        </p:txBody>
      </p:sp>
      <p:sp>
        <p:nvSpPr>
          <p:cNvPr id="263" name="Google Shape;263;p7:notes"/>
          <p:cNvSpPr txBox="1">
            <a:spLocks noGrp="1"/>
          </p:cNvSpPr>
          <p:nvPr>
            <p:ph type="sldNum" idx="12"/>
          </p:nvPr>
        </p:nvSpPr>
        <p:spPr>
          <a:xfrm>
            <a:off x="4176342" y="9101900"/>
            <a:ext cx="3196126" cy="479478"/>
          </a:xfrm>
          <a:prstGeom prst="rect">
            <a:avLst/>
          </a:prstGeom>
          <a:noFill/>
          <a:ln>
            <a:noFill/>
          </a:ln>
        </p:spPr>
        <p:txBody>
          <a:bodyPr spcFirstLastPara="1" wrap="square" lIns="97303" tIns="48638" rIns="97303" bIns="48638" anchor="b" anchorCtr="0">
            <a:noAutofit/>
          </a:bodyPr>
          <a:lstStyle/>
          <a:p>
            <a:pPr algn="r"/>
            <a:fld id="{00000000-1234-1234-1234-123412341234}" type="slidenum">
              <a:rPr lang="en-US"/>
              <a:pPr algn="r"/>
              <a:t>10</a:t>
            </a:fld>
            <a:endParaRPr/>
          </a:p>
        </p:txBody>
      </p:sp>
    </p:spTree>
    <p:extLst>
      <p:ext uri="{BB962C8B-B14F-4D97-AF65-F5344CB8AC3E}">
        <p14:creationId xmlns:p14="http://schemas.microsoft.com/office/powerpoint/2010/main" val="3632833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Silt Plume from tugboats during docking operations. NOTE loss of seagrasses since 2008.</a:t>
            </a:r>
          </a:p>
        </p:txBody>
      </p:sp>
      <p:sp>
        <p:nvSpPr>
          <p:cNvPr id="4" name="Slide Number Placeholder 3"/>
          <p:cNvSpPr>
            <a:spLocks noGrp="1"/>
          </p:cNvSpPr>
          <p:nvPr>
            <p:ph type="sldNum" sz="quarter" idx="5"/>
          </p:nvPr>
        </p:nvSpPr>
        <p:spPr/>
        <p:txBody>
          <a:bodyPr/>
          <a:lstStyle/>
          <a:p>
            <a:fld id="{A8C23113-4529-4512-AC58-A6AA71621865}" type="slidenum">
              <a:rPr lang="en-US" altLang="en-US" smtClean="0"/>
              <a:pPr/>
              <a:t>11</a:t>
            </a:fld>
            <a:endParaRPr lang="en-US" altLang="en-US"/>
          </a:p>
        </p:txBody>
      </p:sp>
    </p:spTree>
    <p:extLst>
      <p:ext uri="{BB962C8B-B14F-4D97-AF65-F5344CB8AC3E}">
        <p14:creationId xmlns:p14="http://schemas.microsoft.com/office/powerpoint/2010/main" val="1509107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715963" y="1160463"/>
            <a:ext cx="5572125" cy="3135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700405" y="4470837"/>
            <a:ext cx="5603240" cy="3657957"/>
          </a:xfrm>
          <a:prstGeom prst="rect">
            <a:avLst/>
          </a:prstGeom>
          <a:noFill/>
          <a:ln>
            <a:noFill/>
          </a:ln>
        </p:spPr>
        <p:txBody>
          <a:bodyPr spcFirstLastPara="1" wrap="square" lIns="93094" tIns="46535" rIns="93094" bIns="46535" anchor="t" anchorCtr="0">
            <a:noAutofit/>
          </a:bodyPr>
          <a:lstStyle/>
          <a:p>
            <a:pPr marL="0" indent="0"/>
            <a:r>
              <a:rPr lang="en-US" dirty="0"/>
              <a:t>WHY ARE THEY PUTTING AMMONIA HERE</a:t>
            </a:r>
          </a:p>
          <a:p>
            <a:pPr marL="0" indent="0"/>
            <a:r>
              <a:rPr lang="en-US" dirty="0"/>
              <a:t>LAX REGULATIONS</a:t>
            </a:r>
          </a:p>
          <a:p>
            <a:pPr marL="0" indent="0"/>
            <a:r>
              <a:rPr lang="en-US" dirty="0"/>
              <a:t>THEY DON’T WANT IT IN CANADA</a:t>
            </a:r>
          </a:p>
          <a:p>
            <a:pPr marL="0" indent="0"/>
            <a:r>
              <a:rPr lang="en-US" dirty="0"/>
              <a:t>EUROPE DOESN’T WANT IT</a:t>
            </a:r>
          </a:p>
          <a:p>
            <a:pPr marL="0" indent="0"/>
            <a:r>
              <a:rPr lang="en-US" dirty="0"/>
              <a:t>WE ARE TOO SMALL TO OPPOSE THEM</a:t>
            </a:r>
            <a:endParaRPr dirty="0"/>
          </a:p>
        </p:txBody>
      </p:sp>
      <p:sp>
        <p:nvSpPr>
          <p:cNvPr id="350" name="Google Shape;350;p18:notes"/>
          <p:cNvSpPr txBox="1">
            <a:spLocks noGrp="1"/>
          </p:cNvSpPr>
          <p:nvPr>
            <p:ph type="sldNum" idx="12"/>
          </p:nvPr>
        </p:nvSpPr>
        <p:spPr>
          <a:xfrm>
            <a:off x="3967341" y="8823936"/>
            <a:ext cx="3035088" cy="466115"/>
          </a:xfrm>
          <a:prstGeom prst="rect">
            <a:avLst/>
          </a:prstGeom>
          <a:noFill/>
          <a:ln>
            <a:noFill/>
          </a:ln>
        </p:spPr>
        <p:txBody>
          <a:bodyPr spcFirstLastPara="1" wrap="square" lIns="93094" tIns="46535" rIns="93094" bIns="46535" anchor="b" anchorCtr="0">
            <a:noAutofit/>
          </a:bodyPr>
          <a:lstStyle/>
          <a:p>
            <a:pPr algn="r">
              <a:buSzPts val="1400"/>
            </a:pPr>
            <a:fld id="{00000000-1234-1234-1234-123412341234}" type="slidenum">
              <a:rPr lang="en-US"/>
              <a:pPr algn="r">
                <a:buSzPts val="1400"/>
              </a:pPr>
              <a:t>14</a:t>
            </a:fld>
            <a:endParaRPr/>
          </a:p>
        </p:txBody>
      </p:sp>
    </p:spTree>
    <p:extLst>
      <p:ext uri="{BB962C8B-B14F-4D97-AF65-F5344CB8AC3E}">
        <p14:creationId xmlns:p14="http://schemas.microsoft.com/office/powerpoint/2010/main" val="3271150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a:extLst>
            <a:ext uri="{FF2B5EF4-FFF2-40B4-BE49-F238E27FC236}">
              <a16:creationId xmlns:a16="http://schemas.microsoft.com/office/drawing/2014/main" id="{4C848654-76CE-71B4-2983-27493420D4B4}"/>
            </a:ext>
          </a:extLst>
        </p:cNvPr>
        <p:cNvGrpSpPr/>
        <p:nvPr/>
      </p:nvGrpSpPr>
      <p:grpSpPr>
        <a:xfrm>
          <a:off x="0" y="0"/>
          <a:ext cx="0" cy="0"/>
          <a:chOff x="0" y="0"/>
          <a:chExt cx="0" cy="0"/>
        </a:xfrm>
      </p:grpSpPr>
      <p:sp>
        <p:nvSpPr>
          <p:cNvPr id="348" name="Google Shape;348;p18:notes">
            <a:extLst>
              <a:ext uri="{FF2B5EF4-FFF2-40B4-BE49-F238E27FC236}">
                <a16:creationId xmlns:a16="http://schemas.microsoft.com/office/drawing/2014/main" id="{4A79D5D6-E0BD-5D52-FCDA-BC3465761E7F}"/>
              </a:ext>
            </a:extLst>
          </p:cNvPr>
          <p:cNvSpPr>
            <a:spLocks noGrp="1" noRot="1" noChangeAspect="1"/>
          </p:cNvSpPr>
          <p:nvPr>
            <p:ph type="sldImg" idx="2"/>
          </p:nvPr>
        </p:nvSpPr>
        <p:spPr>
          <a:xfrm>
            <a:off x="715963" y="1160463"/>
            <a:ext cx="5572125" cy="3135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a:extLst>
              <a:ext uri="{FF2B5EF4-FFF2-40B4-BE49-F238E27FC236}">
                <a16:creationId xmlns:a16="http://schemas.microsoft.com/office/drawing/2014/main" id="{13574226-E522-F29A-1454-7B3CBC9ADED1}"/>
              </a:ext>
            </a:extLst>
          </p:cNvPr>
          <p:cNvSpPr txBox="1">
            <a:spLocks noGrp="1"/>
          </p:cNvSpPr>
          <p:nvPr>
            <p:ph type="body" idx="1"/>
          </p:nvPr>
        </p:nvSpPr>
        <p:spPr>
          <a:xfrm>
            <a:off x="700405" y="4470837"/>
            <a:ext cx="5603240" cy="3657957"/>
          </a:xfrm>
          <a:prstGeom prst="rect">
            <a:avLst/>
          </a:prstGeom>
          <a:noFill/>
          <a:ln>
            <a:noFill/>
          </a:ln>
        </p:spPr>
        <p:txBody>
          <a:bodyPr spcFirstLastPara="1" wrap="square" lIns="93094" tIns="46535" rIns="93094" bIns="46535" anchor="t" anchorCtr="0">
            <a:noAutofit/>
          </a:bodyPr>
          <a:lstStyle/>
          <a:p>
            <a:pPr marL="0" indent="0"/>
            <a:r>
              <a:rPr lang="en-US" dirty="0"/>
              <a:t>WHY ARE THEY PUTTING AMMONIA HERE</a:t>
            </a:r>
          </a:p>
          <a:p>
            <a:pPr marL="0" indent="0"/>
            <a:r>
              <a:rPr lang="en-US" dirty="0"/>
              <a:t>LAX REGULATIONS</a:t>
            </a:r>
          </a:p>
          <a:p>
            <a:pPr marL="0" indent="0"/>
            <a:r>
              <a:rPr lang="en-US" dirty="0"/>
              <a:t>THEY DON’T WANT IT IN CANADA</a:t>
            </a:r>
          </a:p>
          <a:p>
            <a:pPr marL="0" indent="0"/>
            <a:r>
              <a:rPr lang="en-US" dirty="0"/>
              <a:t>EUROPE DOESN’T WANT IT</a:t>
            </a:r>
          </a:p>
          <a:p>
            <a:pPr marL="0" indent="0"/>
            <a:r>
              <a:rPr lang="en-US" dirty="0"/>
              <a:t>WE ARE TOO SMALL TO OPPOSE THEM</a:t>
            </a:r>
          </a:p>
          <a:p>
            <a:pPr marL="0" indent="0"/>
            <a:r>
              <a:rPr lang="en-US" dirty="0"/>
              <a:t>THIS IS INSANITY</a:t>
            </a:r>
          </a:p>
          <a:p>
            <a:pPr marL="0" indent="0"/>
            <a:r>
              <a:rPr lang="en-US" dirty="0"/>
              <a:t>HURRICANE OF TOXIC EMISSIONS HEADING YOUR WAY</a:t>
            </a:r>
            <a:endParaRPr dirty="0"/>
          </a:p>
        </p:txBody>
      </p:sp>
      <p:sp>
        <p:nvSpPr>
          <p:cNvPr id="350" name="Google Shape;350;p18:notes">
            <a:extLst>
              <a:ext uri="{FF2B5EF4-FFF2-40B4-BE49-F238E27FC236}">
                <a16:creationId xmlns:a16="http://schemas.microsoft.com/office/drawing/2014/main" id="{A720298B-74D2-08CE-26FD-AC954C7CCBDE}"/>
              </a:ext>
            </a:extLst>
          </p:cNvPr>
          <p:cNvSpPr txBox="1">
            <a:spLocks noGrp="1"/>
          </p:cNvSpPr>
          <p:nvPr>
            <p:ph type="sldNum" idx="12"/>
          </p:nvPr>
        </p:nvSpPr>
        <p:spPr>
          <a:xfrm>
            <a:off x="3967341" y="8823936"/>
            <a:ext cx="3035088" cy="466115"/>
          </a:xfrm>
          <a:prstGeom prst="rect">
            <a:avLst/>
          </a:prstGeom>
          <a:noFill/>
          <a:ln>
            <a:noFill/>
          </a:ln>
        </p:spPr>
        <p:txBody>
          <a:bodyPr spcFirstLastPara="1" wrap="square" lIns="93094" tIns="46535" rIns="93094" bIns="46535" anchor="b" anchorCtr="0">
            <a:noAutofit/>
          </a:bodyPr>
          <a:lstStyle/>
          <a:p>
            <a:pPr algn="r">
              <a:buSzPts val="1400"/>
            </a:pPr>
            <a:fld id="{00000000-1234-1234-1234-123412341234}" type="slidenum">
              <a:rPr lang="en-US"/>
              <a:pPr algn="r">
                <a:buSzPts val="1400"/>
              </a:pPr>
              <a:t>15</a:t>
            </a:fld>
            <a:endParaRPr/>
          </a:p>
        </p:txBody>
      </p:sp>
    </p:spTree>
    <p:extLst>
      <p:ext uri="{BB962C8B-B14F-4D97-AF65-F5344CB8AC3E}">
        <p14:creationId xmlns:p14="http://schemas.microsoft.com/office/powerpoint/2010/main" val="2458552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5"/>
        <p:cNvGrpSpPr/>
        <p:nvPr/>
      </p:nvGrpSpPr>
      <p:grpSpPr>
        <a:xfrm>
          <a:off x="0" y="0"/>
          <a:ext cx="0" cy="0"/>
          <a:chOff x="0" y="0"/>
          <a:chExt cx="0" cy="0"/>
        </a:xfrm>
      </p:grpSpPr>
      <p:sp>
        <p:nvSpPr>
          <p:cNvPr id="16" name="Google Shape;16;p20"/>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0"/>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a:endParaRPr/>
          </a:p>
        </p:txBody>
      </p:sp>
      <p:sp>
        <p:nvSpPr>
          <p:cNvPr id="20" name="Google Shape;20;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400"/>
              <a:buFont typeface="Gill Sans"/>
              <a:buNone/>
              <a:defRPr/>
            </a:lvl1pPr>
            <a:lvl2pPr lvl="1" algn="l">
              <a:lnSpc>
                <a:spcPct val="100000"/>
              </a:lnSpc>
              <a:spcBef>
                <a:spcPts val="0"/>
              </a:spcBef>
              <a:spcAft>
                <a:spcPts val="0"/>
              </a:spcAft>
              <a:buClr>
                <a:schemeClr val="dk1"/>
              </a:buClr>
              <a:buSzPts val="1400"/>
              <a:buFont typeface="Gill Sans"/>
              <a:buNone/>
              <a:defRPr/>
            </a:lvl2pPr>
            <a:lvl3pPr lvl="2" algn="l">
              <a:lnSpc>
                <a:spcPct val="100000"/>
              </a:lnSpc>
              <a:spcBef>
                <a:spcPts val="0"/>
              </a:spcBef>
              <a:spcAft>
                <a:spcPts val="0"/>
              </a:spcAft>
              <a:buClr>
                <a:schemeClr val="dk1"/>
              </a:buClr>
              <a:buSzPts val="1400"/>
              <a:buFont typeface="Gill Sans"/>
              <a:buNone/>
              <a:defRPr/>
            </a:lvl3pPr>
            <a:lvl4pPr lvl="3" algn="l">
              <a:lnSpc>
                <a:spcPct val="100000"/>
              </a:lnSpc>
              <a:spcBef>
                <a:spcPts val="0"/>
              </a:spcBef>
              <a:spcAft>
                <a:spcPts val="0"/>
              </a:spcAft>
              <a:buClr>
                <a:schemeClr val="dk1"/>
              </a:buClr>
              <a:buSzPts val="1400"/>
              <a:buFont typeface="Gill Sans"/>
              <a:buNone/>
              <a:defRPr/>
            </a:lvl4pPr>
            <a:lvl5pPr lvl="4" algn="l">
              <a:lnSpc>
                <a:spcPct val="100000"/>
              </a:lnSpc>
              <a:spcBef>
                <a:spcPts val="0"/>
              </a:spcBef>
              <a:spcAft>
                <a:spcPts val="0"/>
              </a:spcAft>
              <a:buClr>
                <a:schemeClr val="dk1"/>
              </a:buClr>
              <a:buSzPts val="1400"/>
              <a:buFont typeface="Gill Sans"/>
              <a:buNone/>
              <a:defRPr/>
            </a:lvl5pPr>
            <a:lvl6pPr lvl="5" algn="l">
              <a:lnSpc>
                <a:spcPct val="100000"/>
              </a:lnSpc>
              <a:spcBef>
                <a:spcPts val="0"/>
              </a:spcBef>
              <a:spcAft>
                <a:spcPts val="0"/>
              </a:spcAft>
              <a:buClr>
                <a:schemeClr val="dk1"/>
              </a:buClr>
              <a:buSzPts val="1400"/>
              <a:buFont typeface="Gill Sans"/>
              <a:buNone/>
              <a:defRPr/>
            </a:lvl6pPr>
            <a:lvl7pPr lvl="6" algn="l">
              <a:lnSpc>
                <a:spcPct val="100000"/>
              </a:lnSpc>
              <a:spcBef>
                <a:spcPts val="0"/>
              </a:spcBef>
              <a:spcAft>
                <a:spcPts val="0"/>
              </a:spcAft>
              <a:buClr>
                <a:schemeClr val="dk1"/>
              </a:buClr>
              <a:buSzPts val="1400"/>
              <a:buFont typeface="Gill Sans"/>
              <a:buNone/>
              <a:defRPr/>
            </a:lvl7pPr>
            <a:lvl8pPr lvl="7" algn="l">
              <a:lnSpc>
                <a:spcPct val="100000"/>
              </a:lnSpc>
              <a:spcBef>
                <a:spcPts val="0"/>
              </a:spcBef>
              <a:spcAft>
                <a:spcPts val="0"/>
              </a:spcAft>
              <a:buClr>
                <a:schemeClr val="dk1"/>
              </a:buClr>
              <a:buSzPts val="1400"/>
              <a:buFont typeface="Gill Sans"/>
              <a:buNone/>
              <a:defRPr/>
            </a:lvl8pPr>
            <a:lvl9pPr lvl="8" algn="l">
              <a:lnSpc>
                <a:spcPct val="100000"/>
              </a:lnSpc>
              <a:spcBef>
                <a:spcPts val="0"/>
              </a:spcBef>
              <a:spcAft>
                <a:spcPts val="0"/>
              </a:spcAft>
              <a:buClr>
                <a:schemeClr val="dk1"/>
              </a:buClr>
              <a:buSzPts val="1400"/>
              <a:buFont typeface="Gill Sans"/>
              <a:buNone/>
              <a:defRPr/>
            </a:lvl9pPr>
          </a:lstStyle>
          <a:p>
            <a:endParaRPr/>
          </a:p>
        </p:txBody>
      </p:sp>
      <p:sp>
        <p:nvSpPr>
          <p:cNvPr id="21" name="Google Shape;21;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3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0"/>
          <p:cNvSpPr txBox="1">
            <a:spLocks noGrp="1"/>
          </p:cNvSpPr>
          <p:nvPr>
            <p:ph type="body" idx="1"/>
          </p:nvPr>
        </p:nvSpPr>
        <p:spPr>
          <a:xfrm rot="5400000">
            <a:off x="4545009" y="324172"/>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84" name="Google Shape;84;p3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0"/>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31"/>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1"/>
          <p:cNvSpPr txBox="1">
            <a:spLocks noGrp="1"/>
          </p:cNvSpPr>
          <p:nvPr>
            <p:ph type="body" idx="1"/>
          </p:nvPr>
        </p:nvSpPr>
        <p:spPr>
          <a:xfrm rot="5400000">
            <a:off x="2838641" y="329756"/>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90" name="Google Shape;90;p3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1"/>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2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27"/>
        <p:cNvGrpSpPr/>
        <p:nvPr/>
      </p:nvGrpSpPr>
      <p:grpSpPr>
        <a:xfrm>
          <a:off x="0" y="0"/>
          <a:ext cx="0" cy="0"/>
          <a:chOff x="0" y="0"/>
          <a:chExt cx="0" cy="0"/>
        </a:xfrm>
      </p:grpSpPr>
      <p:sp>
        <p:nvSpPr>
          <p:cNvPr id="28" name="Google Shape;28;p22"/>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30" name="Google Shape;30;p2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39"/>
        <p:cNvGrpSpPr/>
        <p:nvPr/>
      </p:nvGrpSpPr>
      <p:grpSpPr>
        <a:xfrm>
          <a:off x="0" y="0"/>
          <a:ext cx="0" cy="0"/>
          <a:chOff x="0" y="0"/>
          <a:chExt cx="0" cy="0"/>
        </a:xfrm>
      </p:grpSpPr>
      <p:sp>
        <p:nvSpPr>
          <p:cNvPr id="40" name="Google Shape;40;p24"/>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4"/>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endParaRPr/>
          </a:p>
        </p:txBody>
      </p:sp>
      <p:sp>
        <p:nvSpPr>
          <p:cNvPr id="42" name="Google Shape;42;p2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4"/>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25"/>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8" name="Google Shape;48;p25"/>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9" name="Google Shape;49;p2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26"/>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54" name="Google Shape;54;p26"/>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5" name="Google Shape;55;p26"/>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6" name="Google Shape;56;p26"/>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57" name="Google Shape;57;p2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60" name="Google Shape;60;p26"/>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2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7"/>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28"/>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28"/>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8"/>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69" name="Google Shape;69;p28"/>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70" name="Google Shape;70;p2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8"/>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29"/>
          <p:cNvSpPr/>
          <p:nvPr/>
        </p:nvSpPr>
        <p:spPr>
          <a:xfrm>
            <a:off x="0" y="0"/>
            <a:ext cx="6095999"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9"/>
          <p:cNvSpPr txBox="1">
            <a:spLocks noGrp="1"/>
          </p:cNvSpPr>
          <p:nvPr>
            <p:ph type="title"/>
          </p:nvPr>
        </p:nvSpPr>
        <p:spPr>
          <a:xfrm>
            <a:off x="808523" y="2243828"/>
            <a:ext cx="4494998"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a:spLocks noGrp="1"/>
          </p:cNvSpPr>
          <p:nvPr>
            <p:ph type="pic" idx="2"/>
          </p:nvPr>
        </p:nvSpPr>
        <p:spPr>
          <a:xfrm>
            <a:off x="6095999" y="0"/>
            <a:ext cx="6102097" cy="6858000"/>
          </a:xfrm>
          <a:prstGeom prst="rect">
            <a:avLst/>
          </a:prstGeom>
          <a:solidFill>
            <a:srgbClr val="BFBFBF"/>
          </a:solidFill>
          <a:ln>
            <a:noFill/>
          </a:ln>
        </p:spPr>
      </p:sp>
      <p:sp>
        <p:nvSpPr>
          <p:cNvPr id="77" name="Google Shape;77;p29"/>
          <p:cNvSpPr txBox="1">
            <a:spLocks noGrp="1"/>
          </p:cNvSpPr>
          <p:nvPr>
            <p:ph type="body" idx="1"/>
          </p:nvPr>
        </p:nvSpPr>
        <p:spPr>
          <a:xfrm>
            <a:off x="1115568" y="3549918"/>
            <a:ext cx="3794760" cy="219403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78" name="Google Shape;78;p2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9"/>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12" name="Google Shape;12;p1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1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19"/>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320.png"/><Relationship Id="rId3" Type="http://schemas.openxmlformats.org/officeDocument/2006/relationships/image" Target="../media/image33.png"/><Relationship Id="rId7" Type="http://schemas.openxmlformats.org/officeDocument/2006/relationships/image" Target="../media/image290.png"/><Relationship Id="rId12" Type="http://schemas.openxmlformats.org/officeDocument/2006/relationships/customXml" Target="../ink/ink1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ustomXml" Target="../ink/ink9.xml"/><Relationship Id="rId11" Type="http://schemas.openxmlformats.org/officeDocument/2006/relationships/image" Target="../media/image310.png"/><Relationship Id="rId5" Type="http://schemas.openxmlformats.org/officeDocument/2006/relationships/image" Target="../media/image5.png"/><Relationship Id="rId10" Type="http://schemas.openxmlformats.org/officeDocument/2006/relationships/customXml" Target="../ink/ink11.xml"/><Relationship Id="rId4" Type="http://schemas.openxmlformats.org/officeDocument/2006/relationships/image" Target="../media/image32.png"/><Relationship Id="rId9" Type="http://schemas.openxmlformats.org/officeDocument/2006/relationships/image" Target="../media/image30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customXml" Target="../ink/ink18.xml"/><Relationship Id="rId3" Type="http://schemas.openxmlformats.org/officeDocument/2006/relationships/image" Target="../media/image40.png"/><Relationship Id="rId7" Type="http://schemas.openxmlformats.org/officeDocument/2006/relationships/customXml" Target="../ink/ink13.xml"/><Relationship Id="rId12" Type="http://schemas.openxmlformats.org/officeDocument/2006/relationships/customXml" Target="../ink/ink15.xml"/><Relationship Id="rId17" Type="http://schemas.openxmlformats.org/officeDocument/2006/relationships/image" Target="../media/image52.png"/><Relationship Id="rId2" Type="http://schemas.openxmlformats.org/officeDocument/2006/relationships/notesSlide" Target="../notesSlides/notesSlide8.xml"/><Relationship Id="rId16" Type="http://schemas.openxmlformats.org/officeDocument/2006/relationships/customXml" Target="../ink/ink17.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3.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image" Target="../media/image5.png"/><Relationship Id="rId9" Type="http://schemas.openxmlformats.org/officeDocument/2006/relationships/customXml" Target="../ink/ink14.xml"/><Relationship Id="rId14" Type="http://schemas.openxmlformats.org/officeDocument/2006/relationships/customXml" Target="../ink/ink1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ferconline.ferc.gov/Login.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customXml" Target="../ink/ink4.xml"/><Relationship Id="rId18" Type="http://schemas.openxmlformats.org/officeDocument/2006/relationships/image" Target="../media/image22.png"/><Relationship Id="rId3" Type="http://schemas.openxmlformats.org/officeDocument/2006/relationships/image" Target="../media/image17.png"/><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190.png"/><Relationship Id="rId17" Type="http://schemas.openxmlformats.org/officeDocument/2006/relationships/customXml" Target="../ink/ink6.xml"/><Relationship Id="rId2" Type="http://schemas.openxmlformats.org/officeDocument/2006/relationships/image" Target="../media/image16.png"/><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customXml" Target="../ink/ink3.xml"/><Relationship Id="rId5" Type="http://schemas.openxmlformats.org/officeDocument/2006/relationships/image" Target="../media/image5.png"/><Relationship Id="rId15" Type="http://schemas.openxmlformats.org/officeDocument/2006/relationships/customXml" Target="../ink/ink5.xml"/><Relationship Id="rId10" Type="http://schemas.openxmlformats.org/officeDocument/2006/relationships/image" Target="../media/image180.png"/><Relationship Id="rId19" Type="http://schemas.openxmlformats.org/officeDocument/2006/relationships/customXml" Target="../ink/ink7.xml"/><Relationship Id="rId4" Type="http://schemas.openxmlformats.org/officeDocument/2006/relationships/image" Target="../media/image18.png"/><Relationship Id="rId9" Type="http://schemas.openxmlformats.org/officeDocument/2006/relationships/customXml" Target="../ink/ink2.xml"/><Relationship Id="rId14" Type="http://schemas.openxmlformats.org/officeDocument/2006/relationships/image" Target="../media/image20.png"/><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31" name="Picture 30">
            <a:extLst>
              <a:ext uri="{FF2B5EF4-FFF2-40B4-BE49-F238E27FC236}">
                <a16:creationId xmlns:a16="http://schemas.microsoft.com/office/drawing/2014/main" id="{917C1A30-7853-124A-FB6C-714BBA50A84E}"/>
              </a:ext>
            </a:extLst>
          </p:cNvPr>
          <p:cNvPicPr>
            <a:picLocks noChangeAspect="1"/>
          </p:cNvPicPr>
          <p:nvPr/>
        </p:nvPicPr>
        <p:blipFill>
          <a:blip r:embed="rId3">
            <a:alphaModFix amt="35000"/>
          </a:blip>
          <a:stretch>
            <a:fillRect/>
          </a:stretch>
        </p:blipFill>
        <p:spPr>
          <a:xfrm>
            <a:off x="-35744" y="-6727"/>
            <a:ext cx="12227744" cy="6858000"/>
          </a:xfrm>
          <a:prstGeom prst="rect">
            <a:avLst/>
          </a:prstGeom>
        </p:spPr>
      </p:pic>
      <p:sp>
        <p:nvSpPr>
          <p:cNvPr id="99" name="Google Shape;99;p1"/>
          <p:cNvSpPr txBox="1">
            <a:spLocks noGrp="1"/>
          </p:cNvSpPr>
          <p:nvPr>
            <p:ph type="body" idx="1"/>
          </p:nvPr>
        </p:nvSpPr>
        <p:spPr>
          <a:xfrm>
            <a:off x="-475195" y="6320104"/>
            <a:ext cx="7479552" cy="461848"/>
          </a:xfrm>
          <a:prstGeom prst="rect">
            <a:avLst/>
          </a:prstGeom>
          <a:noFill/>
          <a:ln>
            <a:noFill/>
          </a:ln>
        </p:spPr>
        <p:txBody>
          <a:bodyPr spcFirstLastPara="1" wrap="square" lIns="91425" tIns="45700" rIns="91425" bIns="45700" anchor="ctr" anchorCtr="0">
            <a:normAutofit fontScale="92500" lnSpcReduction="10000"/>
          </a:bodyPr>
          <a:lstStyle/>
          <a:p>
            <a:pPr marL="0" lvl="0" indent="0" algn="r" rtl="0">
              <a:lnSpc>
                <a:spcPct val="90000"/>
              </a:lnSpc>
              <a:spcBef>
                <a:spcPts val="1000"/>
              </a:spcBef>
              <a:spcAft>
                <a:spcPts val="0"/>
              </a:spcAft>
              <a:buSzPts val="1800"/>
              <a:buNone/>
            </a:pPr>
            <a:r>
              <a:rPr lang="en-US" sz="2000" dirty="0"/>
              <a:t>Patrick Nye - Ingleside on the Bay Coastal Watch Association</a:t>
            </a:r>
            <a:endParaRPr dirty="0"/>
          </a:p>
        </p:txBody>
      </p:sp>
      <p:sp>
        <p:nvSpPr>
          <p:cNvPr id="2" name="Google Shape;98;p1">
            <a:extLst>
              <a:ext uri="{FF2B5EF4-FFF2-40B4-BE49-F238E27FC236}">
                <a16:creationId xmlns:a16="http://schemas.microsoft.com/office/drawing/2014/main" id="{10CBBAAE-DA40-43E8-1DEF-C5254730A35F}"/>
              </a:ext>
            </a:extLst>
          </p:cNvPr>
          <p:cNvSpPr txBox="1">
            <a:spLocks/>
          </p:cNvSpPr>
          <p:nvPr/>
        </p:nvSpPr>
        <p:spPr>
          <a:xfrm>
            <a:off x="3935704" y="284211"/>
            <a:ext cx="6402480" cy="791591"/>
          </a:xfrm>
          <a:prstGeom prst="rect">
            <a:avLst/>
          </a:prstGeom>
          <a:noFill/>
          <a:ln w="31750" cap="sq" cmpd="sng">
            <a:no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ct val="55554"/>
            </a:pPr>
            <a:r>
              <a:rPr lang="en-US" dirty="0">
                <a:latin typeface="Georgia Pro Black" panose="020F0502020204030204" pitchFamily="18" charset="0"/>
              </a:rPr>
              <a:t>ENBRIDGE WATER USE PERMIT RISKS</a:t>
            </a:r>
          </a:p>
          <a:p>
            <a:pPr algn="ctr">
              <a:buSzPct val="55554"/>
            </a:pPr>
            <a:endParaRPr lang="en-US" dirty="0">
              <a:latin typeface="Georgia Pro Black" panose="020F0502020204030204" pitchFamily="18" charset="0"/>
            </a:endParaRPr>
          </a:p>
        </p:txBody>
      </p:sp>
      <p:sp>
        <p:nvSpPr>
          <p:cNvPr id="9" name="Heart 8">
            <a:extLst>
              <a:ext uri="{FF2B5EF4-FFF2-40B4-BE49-F238E27FC236}">
                <a16:creationId xmlns:a16="http://schemas.microsoft.com/office/drawing/2014/main" id="{906248F2-FAAF-3C4F-11BD-81BF8D8C0B2C}"/>
              </a:ext>
            </a:extLst>
          </p:cNvPr>
          <p:cNvSpPr/>
          <p:nvPr/>
        </p:nvSpPr>
        <p:spPr>
          <a:xfrm>
            <a:off x="7621247" y="4183628"/>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art 9">
            <a:extLst>
              <a:ext uri="{FF2B5EF4-FFF2-40B4-BE49-F238E27FC236}">
                <a16:creationId xmlns:a16="http://schemas.microsoft.com/office/drawing/2014/main" id="{16C3AE21-5165-F873-9108-76E0E7299D96}"/>
              </a:ext>
            </a:extLst>
          </p:cNvPr>
          <p:cNvSpPr/>
          <p:nvPr/>
        </p:nvSpPr>
        <p:spPr>
          <a:xfrm>
            <a:off x="7004357" y="3241316"/>
            <a:ext cx="242888" cy="200525"/>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08A8997C-E914-B79D-9BD7-2B44E146F8FE}"/>
              </a:ext>
            </a:extLst>
          </p:cNvPr>
          <p:cNvSpPr/>
          <p:nvPr/>
        </p:nvSpPr>
        <p:spPr>
          <a:xfrm>
            <a:off x="7131361" y="3414598"/>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71AFE4F5-59E3-292D-9DAD-C928583D3EE9}"/>
              </a:ext>
            </a:extLst>
          </p:cNvPr>
          <p:cNvSpPr/>
          <p:nvPr/>
        </p:nvSpPr>
        <p:spPr>
          <a:xfrm>
            <a:off x="7865328" y="3610353"/>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a:extLst>
              <a:ext uri="{FF2B5EF4-FFF2-40B4-BE49-F238E27FC236}">
                <a16:creationId xmlns:a16="http://schemas.microsoft.com/office/drawing/2014/main" id="{D36E5D27-3E8B-1A07-3820-08700E15C200}"/>
              </a:ext>
            </a:extLst>
          </p:cNvPr>
          <p:cNvSpPr/>
          <p:nvPr/>
        </p:nvSpPr>
        <p:spPr>
          <a:xfrm>
            <a:off x="1005605" y="4754088"/>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98;p1">
            <a:extLst>
              <a:ext uri="{FF2B5EF4-FFF2-40B4-BE49-F238E27FC236}">
                <a16:creationId xmlns:a16="http://schemas.microsoft.com/office/drawing/2014/main" id="{6234406A-6697-1C2B-F18A-3FDD60D34E12}"/>
              </a:ext>
            </a:extLst>
          </p:cNvPr>
          <p:cNvSpPr txBox="1">
            <a:spLocks/>
          </p:cNvSpPr>
          <p:nvPr/>
        </p:nvSpPr>
        <p:spPr>
          <a:xfrm>
            <a:off x="1372654" y="5692224"/>
            <a:ext cx="3140555" cy="389140"/>
          </a:xfrm>
          <a:prstGeom prst="rect">
            <a:avLst/>
          </a:prstGeom>
          <a:noFill/>
          <a:ln w="31750" cap="sq" cmpd="sng">
            <a:noFill/>
            <a:prstDash val="solid"/>
            <a:miter lim="800000"/>
            <a:headEnd type="none" w="sm" len="sm"/>
            <a:tailEnd type="none" w="sm" len="sm"/>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ct val="55554"/>
            </a:pPr>
            <a:r>
              <a:rPr lang="en-US" sz="1600" dirty="0">
                <a:solidFill>
                  <a:schemeClr val="tx1"/>
                </a:solidFill>
              </a:rPr>
              <a:t>CARBON CAPTURE STORAGE SITE</a:t>
            </a:r>
          </a:p>
        </p:txBody>
      </p:sp>
      <p:sp>
        <p:nvSpPr>
          <p:cNvPr id="16" name="Google Shape;98;p1">
            <a:extLst>
              <a:ext uri="{FF2B5EF4-FFF2-40B4-BE49-F238E27FC236}">
                <a16:creationId xmlns:a16="http://schemas.microsoft.com/office/drawing/2014/main" id="{D6D83549-41D7-3D91-119E-622F31FBABCB}"/>
              </a:ext>
            </a:extLst>
          </p:cNvPr>
          <p:cNvSpPr txBox="1">
            <a:spLocks/>
          </p:cNvSpPr>
          <p:nvPr/>
        </p:nvSpPr>
        <p:spPr>
          <a:xfrm>
            <a:off x="995555" y="5138104"/>
            <a:ext cx="2755105" cy="345476"/>
          </a:xfrm>
          <a:prstGeom prst="rect">
            <a:avLst/>
          </a:prstGeom>
          <a:noFill/>
          <a:ln w="31750" cap="sq" cmpd="sng">
            <a:noFill/>
            <a:prstDash val="solid"/>
            <a:miter lim="800000"/>
            <a:headEnd type="none" w="sm" len="sm"/>
            <a:tailEnd type="none" w="sm" len="sm"/>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ct val="55554"/>
            </a:pPr>
            <a:r>
              <a:rPr lang="en-US" sz="1600" dirty="0">
                <a:solidFill>
                  <a:schemeClr val="tx1"/>
                </a:solidFill>
              </a:rPr>
              <a:t>SCI AIR MONITORS</a:t>
            </a:r>
          </a:p>
        </p:txBody>
      </p:sp>
      <p:sp>
        <p:nvSpPr>
          <p:cNvPr id="18" name="Star: 6 Points 17">
            <a:extLst>
              <a:ext uri="{FF2B5EF4-FFF2-40B4-BE49-F238E27FC236}">
                <a16:creationId xmlns:a16="http://schemas.microsoft.com/office/drawing/2014/main" id="{51745806-7AA5-BB80-74A9-A81EEADDCD14}"/>
              </a:ext>
            </a:extLst>
          </p:cNvPr>
          <p:cNvSpPr/>
          <p:nvPr/>
        </p:nvSpPr>
        <p:spPr>
          <a:xfrm>
            <a:off x="7860667" y="5584884"/>
            <a:ext cx="566534" cy="526634"/>
          </a:xfrm>
          <a:prstGeom prst="star6">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01;p2">
            <a:extLst>
              <a:ext uri="{FF2B5EF4-FFF2-40B4-BE49-F238E27FC236}">
                <a16:creationId xmlns:a16="http://schemas.microsoft.com/office/drawing/2014/main" id="{27F35C4E-99FD-FDE7-4D66-A9BD49E988A0}"/>
              </a:ext>
            </a:extLst>
          </p:cNvPr>
          <p:cNvSpPr txBox="1"/>
          <p:nvPr/>
        </p:nvSpPr>
        <p:spPr>
          <a:xfrm>
            <a:off x="7557247" y="5139034"/>
            <a:ext cx="1259873" cy="383088"/>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100" b="1" i="1" dirty="0">
                <a:latin typeface="Calibri"/>
                <a:ea typeface="Calibri"/>
                <a:cs typeface="Calibri"/>
                <a:sym typeface="Calibri"/>
              </a:rPr>
              <a:t> ENBRIDGE/YARA AMMONIA</a:t>
            </a:r>
            <a:endParaRPr sz="1100" dirty="0"/>
          </a:p>
        </p:txBody>
      </p:sp>
      <p:sp>
        <p:nvSpPr>
          <p:cNvPr id="21" name="Google Shape;98;p1">
            <a:extLst>
              <a:ext uri="{FF2B5EF4-FFF2-40B4-BE49-F238E27FC236}">
                <a16:creationId xmlns:a16="http://schemas.microsoft.com/office/drawing/2014/main" id="{668B590B-06E7-DB3B-FC27-47ADB4A0A3CB}"/>
              </a:ext>
            </a:extLst>
          </p:cNvPr>
          <p:cNvSpPr txBox="1">
            <a:spLocks/>
          </p:cNvSpPr>
          <p:nvPr/>
        </p:nvSpPr>
        <p:spPr>
          <a:xfrm>
            <a:off x="1115634" y="4658845"/>
            <a:ext cx="1674062" cy="345476"/>
          </a:xfrm>
          <a:prstGeom prst="rect">
            <a:avLst/>
          </a:prstGeom>
          <a:noFill/>
          <a:ln w="31750" cap="sq" cmpd="sng">
            <a:noFill/>
            <a:prstDash val="solid"/>
            <a:miter lim="800000"/>
            <a:headEnd type="none" w="sm" len="sm"/>
            <a:tailEnd type="none" w="sm" len="sm"/>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ct val="55554"/>
            </a:pPr>
            <a:r>
              <a:rPr lang="en-US" sz="1600" dirty="0">
                <a:solidFill>
                  <a:schemeClr val="tx1"/>
                </a:solidFill>
              </a:rPr>
              <a:t>SCHOOLS</a:t>
            </a:r>
          </a:p>
        </p:txBody>
      </p:sp>
      <p:pic>
        <p:nvPicPr>
          <p:cNvPr id="22" name="Picture 21">
            <a:extLst>
              <a:ext uri="{FF2B5EF4-FFF2-40B4-BE49-F238E27FC236}">
                <a16:creationId xmlns:a16="http://schemas.microsoft.com/office/drawing/2014/main" id="{61834DAE-0880-F120-D8EA-E8180206FCC1}"/>
              </a:ext>
            </a:extLst>
          </p:cNvPr>
          <p:cNvPicPr>
            <a:picLocks noChangeAspect="1"/>
          </p:cNvPicPr>
          <p:nvPr/>
        </p:nvPicPr>
        <p:blipFill>
          <a:blip r:embed="rId4"/>
          <a:stretch>
            <a:fillRect/>
          </a:stretch>
        </p:blipFill>
        <p:spPr>
          <a:xfrm>
            <a:off x="1005605" y="5592647"/>
            <a:ext cx="367049" cy="551375"/>
          </a:xfrm>
          <a:prstGeom prst="rect">
            <a:avLst/>
          </a:prstGeom>
        </p:spPr>
      </p:pic>
      <p:pic>
        <p:nvPicPr>
          <p:cNvPr id="23" name="Picture 22">
            <a:extLst>
              <a:ext uri="{FF2B5EF4-FFF2-40B4-BE49-F238E27FC236}">
                <a16:creationId xmlns:a16="http://schemas.microsoft.com/office/drawing/2014/main" id="{55D8DFFD-7900-1396-FB9B-A4CDCC93F4ED}"/>
              </a:ext>
            </a:extLst>
          </p:cNvPr>
          <p:cNvPicPr>
            <a:picLocks noChangeAspect="1"/>
          </p:cNvPicPr>
          <p:nvPr/>
        </p:nvPicPr>
        <p:blipFill>
          <a:blip r:embed="rId4"/>
          <a:stretch>
            <a:fillRect/>
          </a:stretch>
        </p:blipFill>
        <p:spPr>
          <a:xfrm>
            <a:off x="7751442" y="1035385"/>
            <a:ext cx="367049" cy="551375"/>
          </a:xfrm>
          <a:prstGeom prst="rect">
            <a:avLst/>
          </a:prstGeom>
        </p:spPr>
      </p:pic>
      <p:pic>
        <p:nvPicPr>
          <p:cNvPr id="24" name="Picture 23">
            <a:extLst>
              <a:ext uri="{FF2B5EF4-FFF2-40B4-BE49-F238E27FC236}">
                <a16:creationId xmlns:a16="http://schemas.microsoft.com/office/drawing/2014/main" id="{D865F771-02C7-D18D-9838-72FEA33DEEC2}"/>
              </a:ext>
            </a:extLst>
          </p:cNvPr>
          <p:cNvPicPr>
            <a:picLocks noChangeAspect="1"/>
          </p:cNvPicPr>
          <p:nvPr/>
        </p:nvPicPr>
        <p:blipFill>
          <a:blip r:embed="rId5"/>
          <a:stretch>
            <a:fillRect/>
          </a:stretch>
        </p:blipFill>
        <p:spPr>
          <a:xfrm>
            <a:off x="7751442" y="4839946"/>
            <a:ext cx="490217" cy="296552"/>
          </a:xfrm>
          <a:prstGeom prst="rect">
            <a:avLst/>
          </a:prstGeom>
        </p:spPr>
      </p:pic>
      <p:pic>
        <p:nvPicPr>
          <p:cNvPr id="25" name="Picture 24">
            <a:extLst>
              <a:ext uri="{FF2B5EF4-FFF2-40B4-BE49-F238E27FC236}">
                <a16:creationId xmlns:a16="http://schemas.microsoft.com/office/drawing/2014/main" id="{E7EB348B-B64F-32D6-1263-8743A1A5D9C1}"/>
              </a:ext>
            </a:extLst>
          </p:cNvPr>
          <p:cNvPicPr>
            <a:picLocks noChangeAspect="1"/>
          </p:cNvPicPr>
          <p:nvPr/>
        </p:nvPicPr>
        <p:blipFill>
          <a:blip r:embed="rId6"/>
          <a:stretch>
            <a:fillRect/>
          </a:stretch>
        </p:blipFill>
        <p:spPr>
          <a:xfrm>
            <a:off x="8329478" y="4840399"/>
            <a:ext cx="434798" cy="296099"/>
          </a:xfrm>
          <a:prstGeom prst="rect">
            <a:avLst/>
          </a:prstGeom>
        </p:spPr>
      </p:pic>
      <p:sp>
        <p:nvSpPr>
          <p:cNvPr id="20" name="Star: 6 Points 19">
            <a:extLst>
              <a:ext uri="{FF2B5EF4-FFF2-40B4-BE49-F238E27FC236}">
                <a16:creationId xmlns:a16="http://schemas.microsoft.com/office/drawing/2014/main" id="{1EAB678E-DD54-2BD9-387E-8B23C9245BA1}"/>
              </a:ext>
            </a:extLst>
          </p:cNvPr>
          <p:cNvSpPr/>
          <p:nvPr/>
        </p:nvSpPr>
        <p:spPr>
          <a:xfrm>
            <a:off x="7235479" y="1491409"/>
            <a:ext cx="383384" cy="389174"/>
          </a:xfrm>
          <a:prstGeom prst="star6">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6 Points 25">
            <a:extLst>
              <a:ext uri="{FF2B5EF4-FFF2-40B4-BE49-F238E27FC236}">
                <a16:creationId xmlns:a16="http://schemas.microsoft.com/office/drawing/2014/main" id="{D905A958-05CD-0888-0135-A7960B10E924}"/>
              </a:ext>
            </a:extLst>
          </p:cNvPr>
          <p:cNvSpPr/>
          <p:nvPr/>
        </p:nvSpPr>
        <p:spPr>
          <a:xfrm>
            <a:off x="6393704" y="3919317"/>
            <a:ext cx="450627" cy="372652"/>
          </a:xfrm>
          <a:prstGeom prst="star6">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6 Points 26">
            <a:extLst>
              <a:ext uri="{FF2B5EF4-FFF2-40B4-BE49-F238E27FC236}">
                <a16:creationId xmlns:a16="http://schemas.microsoft.com/office/drawing/2014/main" id="{CC848251-8E78-62D8-FB53-AF56E58A37B0}"/>
              </a:ext>
            </a:extLst>
          </p:cNvPr>
          <p:cNvSpPr/>
          <p:nvPr/>
        </p:nvSpPr>
        <p:spPr>
          <a:xfrm>
            <a:off x="950074" y="4151480"/>
            <a:ext cx="450627" cy="372652"/>
          </a:xfrm>
          <a:prstGeom prst="star6">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98;p1">
            <a:extLst>
              <a:ext uri="{FF2B5EF4-FFF2-40B4-BE49-F238E27FC236}">
                <a16:creationId xmlns:a16="http://schemas.microsoft.com/office/drawing/2014/main" id="{BF8FF5F5-AE6C-AB08-C722-82DBF8218674}"/>
              </a:ext>
            </a:extLst>
          </p:cNvPr>
          <p:cNvSpPr txBox="1">
            <a:spLocks/>
          </p:cNvSpPr>
          <p:nvPr/>
        </p:nvSpPr>
        <p:spPr>
          <a:xfrm>
            <a:off x="1435279" y="4186920"/>
            <a:ext cx="2755105" cy="345476"/>
          </a:xfrm>
          <a:prstGeom prst="rect">
            <a:avLst/>
          </a:prstGeom>
          <a:noFill/>
          <a:ln w="31750" cap="sq" cmpd="sng">
            <a:noFill/>
            <a:prstDash val="solid"/>
            <a:miter lim="800000"/>
            <a:headEnd type="none" w="sm" len="sm"/>
            <a:tailEnd type="none" w="sm" len="sm"/>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ct val="55554"/>
            </a:pPr>
            <a:r>
              <a:rPr lang="en-US" sz="1600" dirty="0">
                <a:solidFill>
                  <a:schemeClr val="tx1"/>
                </a:solidFill>
              </a:rPr>
              <a:t>PROPOSED AMMONIA SITES</a:t>
            </a:r>
          </a:p>
        </p:txBody>
      </p:sp>
      <p:pic>
        <p:nvPicPr>
          <p:cNvPr id="96" name="Picture 95">
            <a:extLst>
              <a:ext uri="{FF2B5EF4-FFF2-40B4-BE49-F238E27FC236}">
                <a16:creationId xmlns:a16="http://schemas.microsoft.com/office/drawing/2014/main" id="{1037EBEB-DB45-D729-85E9-F07CA6835D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4441" y="6395448"/>
            <a:ext cx="871687" cy="370513"/>
          </a:xfrm>
          <a:prstGeom prst="rect">
            <a:avLst/>
          </a:prstGeom>
          <a:noFill/>
        </p:spPr>
      </p:pic>
      <p:sp>
        <p:nvSpPr>
          <p:cNvPr id="4" name="Heart 3">
            <a:extLst>
              <a:ext uri="{FF2B5EF4-FFF2-40B4-BE49-F238E27FC236}">
                <a16:creationId xmlns:a16="http://schemas.microsoft.com/office/drawing/2014/main" id="{8AEF8EC2-703D-4C1A-DCBB-2BED6A3031D7}"/>
              </a:ext>
            </a:extLst>
          </p:cNvPr>
          <p:cNvSpPr/>
          <p:nvPr/>
        </p:nvSpPr>
        <p:spPr>
          <a:xfrm>
            <a:off x="10681147" y="2051120"/>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art 28">
            <a:extLst>
              <a:ext uri="{FF2B5EF4-FFF2-40B4-BE49-F238E27FC236}">
                <a16:creationId xmlns:a16="http://schemas.microsoft.com/office/drawing/2014/main" id="{9FD0C33B-1E3F-4882-CCF5-09732CCF8872}"/>
              </a:ext>
            </a:extLst>
          </p:cNvPr>
          <p:cNvSpPr/>
          <p:nvPr/>
        </p:nvSpPr>
        <p:spPr>
          <a:xfrm>
            <a:off x="10820450" y="1774020"/>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art 96">
            <a:extLst>
              <a:ext uri="{FF2B5EF4-FFF2-40B4-BE49-F238E27FC236}">
                <a16:creationId xmlns:a16="http://schemas.microsoft.com/office/drawing/2014/main" id="{E56EDE27-2730-7543-4514-87E7C36B9AFF}"/>
              </a:ext>
            </a:extLst>
          </p:cNvPr>
          <p:cNvSpPr/>
          <p:nvPr/>
        </p:nvSpPr>
        <p:spPr>
          <a:xfrm>
            <a:off x="10239096" y="1425107"/>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art 99">
            <a:extLst>
              <a:ext uri="{FF2B5EF4-FFF2-40B4-BE49-F238E27FC236}">
                <a16:creationId xmlns:a16="http://schemas.microsoft.com/office/drawing/2014/main" id="{6072CDEC-BA06-19B1-FE02-F105AAD0D556}"/>
              </a:ext>
            </a:extLst>
          </p:cNvPr>
          <p:cNvSpPr/>
          <p:nvPr/>
        </p:nvSpPr>
        <p:spPr>
          <a:xfrm>
            <a:off x="10366156" y="1665679"/>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art 100">
            <a:extLst>
              <a:ext uri="{FF2B5EF4-FFF2-40B4-BE49-F238E27FC236}">
                <a16:creationId xmlns:a16="http://schemas.microsoft.com/office/drawing/2014/main" id="{13887633-8599-A00A-62E9-17904E07D637}"/>
              </a:ext>
            </a:extLst>
          </p:cNvPr>
          <p:cNvSpPr/>
          <p:nvPr/>
        </p:nvSpPr>
        <p:spPr>
          <a:xfrm>
            <a:off x="3244969" y="604476"/>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Sort 101">
            <a:extLst>
              <a:ext uri="{FF2B5EF4-FFF2-40B4-BE49-F238E27FC236}">
                <a16:creationId xmlns:a16="http://schemas.microsoft.com/office/drawing/2014/main" id="{3DB4997E-C975-E1BF-2AA8-B35419A1BDB2}"/>
              </a:ext>
            </a:extLst>
          </p:cNvPr>
          <p:cNvSpPr/>
          <p:nvPr/>
        </p:nvSpPr>
        <p:spPr>
          <a:xfrm>
            <a:off x="10255244" y="2028447"/>
            <a:ext cx="242888" cy="345476"/>
          </a:xfrm>
          <a:prstGeom prst="flowChartSor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tar: 6 Points 102">
            <a:extLst>
              <a:ext uri="{FF2B5EF4-FFF2-40B4-BE49-F238E27FC236}">
                <a16:creationId xmlns:a16="http://schemas.microsoft.com/office/drawing/2014/main" id="{02188D61-FC2A-D39A-CD0F-F194F42640FA}"/>
              </a:ext>
            </a:extLst>
          </p:cNvPr>
          <p:cNvSpPr/>
          <p:nvPr/>
        </p:nvSpPr>
        <p:spPr>
          <a:xfrm>
            <a:off x="8582810" y="1035385"/>
            <a:ext cx="383384" cy="389174"/>
          </a:xfrm>
          <a:prstGeom prst="star6">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01;p2">
            <a:extLst>
              <a:ext uri="{FF2B5EF4-FFF2-40B4-BE49-F238E27FC236}">
                <a16:creationId xmlns:a16="http://schemas.microsoft.com/office/drawing/2014/main" id="{A8272677-3362-3E6D-C044-99F68D062068}"/>
              </a:ext>
            </a:extLst>
          </p:cNvPr>
          <p:cNvSpPr txBox="1"/>
          <p:nvPr/>
        </p:nvSpPr>
        <p:spPr>
          <a:xfrm>
            <a:off x="3809013" y="2052952"/>
            <a:ext cx="704196" cy="329490"/>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 CHENIERE WR Permit </a:t>
            </a:r>
            <a:endParaRPr sz="1000" dirty="0"/>
          </a:p>
        </p:txBody>
      </p:sp>
      <p:sp>
        <p:nvSpPr>
          <p:cNvPr id="110" name="Google Shape;101;p2">
            <a:extLst>
              <a:ext uri="{FF2B5EF4-FFF2-40B4-BE49-F238E27FC236}">
                <a16:creationId xmlns:a16="http://schemas.microsoft.com/office/drawing/2014/main" id="{CDE02213-9190-7F15-B7D0-2AABCB67285D}"/>
              </a:ext>
            </a:extLst>
          </p:cNvPr>
          <p:cNvSpPr txBox="1"/>
          <p:nvPr/>
        </p:nvSpPr>
        <p:spPr>
          <a:xfrm>
            <a:off x="1379623" y="306773"/>
            <a:ext cx="840130" cy="227517"/>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 EXXON SABIC</a:t>
            </a:r>
            <a:endParaRPr sz="1000" dirty="0"/>
          </a:p>
        </p:txBody>
      </p:sp>
      <p:sp>
        <p:nvSpPr>
          <p:cNvPr id="111" name="Heart 110">
            <a:extLst>
              <a:ext uri="{FF2B5EF4-FFF2-40B4-BE49-F238E27FC236}">
                <a16:creationId xmlns:a16="http://schemas.microsoft.com/office/drawing/2014/main" id="{C197AA06-B958-2CA1-9335-11C8D0BE7DEF}"/>
              </a:ext>
            </a:extLst>
          </p:cNvPr>
          <p:cNvSpPr/>
          <p:nvPr/>
        </p:nvSpPr>
        <p:spPr>
          <a:xfrm>
            <a:off x="1188622" y="2205063"/>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eart 111">
            <a:extLst>
              <a:ext uri="{FF2B5EF4-FFF2-40B4-BE49-F238E27FC236}">
                <a16:creationId xmlns:a16="http://schemas.microsoft.com/office/drawing/2014/main" id="{0B3E9C84-2DDF-018F-A215-F3F4B3D52BC8}"/>
              </a:ext>
            </a:extLst>
          </p:cNvPr>
          <p:cNvSpPr/>
          <p:nvPr/>
        </p:nvSpPr>
        <p:spPr>
          <a:xfrm>
            <a:off x="1073061" y="2739674"/>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Heart 112">
            <a:extLst>
              <a:ext uri="{FF2B5EF4-FFF2-40B4-BE49-F238E27FC236}">
                <a16:creationId xmlns:a16="http://schemas.microsoft.com/office/drawing/2014/main" id="{3C0C4110-6C63-99BE-8866-6A7B90F1C04C}"/>
              </a:ext>
            </a:extLst>
          </p:cNvPr>
          <p:cNvSpPr/>
          <p:nvPr/>
        </p:nvSpPr>
        <p:spPr>
          <a:xfrm>
            <a:off x="1048059" y="1789992"/>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Heart 113">
            <a:extLst>
              <a:ext uri="{FF2B5EF4-FFF2-40B4-BE49-F238E27FC236}">
                <a16:creationId xmlns:a16="http://schemas.microsoft.com/office/drawing/2014/main" id="{4A4AB24F-E9EA-2ABE-5B80-80BA237F236B}"/>
              </a:ext>
            </a:extLst>
          </p:cNvPr>
          <p:cNvSpPr/>
          <p:nvPr/>
        </p:nvSpPr>
        <p:spPr>
          <a:xfrm>
            <a:off x="1675213" y="2989023"/>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eart 114">
            <a:extLst>
              <a:ext uri="{FF2B5EF4-FFF2-40B4-BE49-F238E27FC236}">
                <a16:creationId xmlns:a16="http://schemas.microsoft.com/office/drawing/2014/main" id="{8DCF71D7-87FF-8AEE-A887-BAD10CD23119}"/>
              </a:ext>
            </a:extLst>
          </p:cNvPr>
          <p:cNvSpPr/>
          <p:nvPr/>
        </p:nvSpPr>
        <p:spPr>
          <a:xfrm>
            <a:off x="2026575" y="2313404"/>
            <a:ext cx="278606" cy="216682"/>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01;p2">
            <a:extLst>
              <a:ext uri="{FF2B5EF4-FFF2-40B4-BE49-F238E27FC236}">
                <a16:creationId xmlns:a16="http://schemas.microsoft.com/office/drawing/2014/main" id="{21363CE0-5D2D-084F-391E-8022BD2AE716}"/>
              </a:ext>
            </a:extLst>
          </p:cNvPr>
          <p:cNvSpPr txBox="1"/>
          <p:nvPr/>
        </p:nvSpPr>
        <p:spPr>
          <a:xfrm>
            <a:off x="6619017" y="1295300"/>
            <a:ext cx="704196" cy="233302"/>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 BLUE BAY</a:t>
            </a:r>
            <a:endParaRPr sz="1000" dirty="0"/>
          </a:p>
        </p:txBody>
      </p:sp>
      <p:pic>
        <p:nvPicPr>
          <p:cNvPr id="116" name="Picture 115">
            <a:extLst>
              <a:ext uri="{FF2B5EF4-FFF2-40B4-BE49-F238E27FC236}">
                <a16:creationId xmlns:a16="http://schemas.microsoft.com/office/drawing/2014/main" id="{FF015BDA-C3F0-0E09-7BBD-532517A07088}"/>
              </a:ext>
            </a:extLst>
          </p:cNvPr>
          <p:cNvPicPr>
            <a:picLocks noChangeAspect="1"/>
          </p:cNvPicPr>
          <p:nvPr/>
        </p:nvPicPr>
        <p:blipFill>
          <a:blip r:embed="rId8"/>
          <a:stretch>
            <a:fillRect/>
          </a:stretch>
        </p:blipFill>
        <p:spPr>
          <a:xfrm>
            <a:off x="3179535" y="1707185"/>
            <a:ext cx="409474" cy="326752"/>
          </a:xfrm>
          <a:prstGeom prst="rect">
            <a:avLst/>
          </a:prstGeom>
        </p:spPr>
      </p:pic>
      <p:pic>
        <p:nvPicPr>
          <p:cNvPr id="117" name="Picture 116">
            <a:extLst>
              <a:ext uri="{FF2B5EF4-FFF2-40B4-BE49-F238E27FC236}">
                <a16:creationId xmlns:a16="http://schemas.microsoft.com/office/drawing/2014/main" id="{42B0872C-5A57-56DB-45E6-4CDDD910B9FC}"/>
              </a:ext>
            </a:extLst>
          </p:cNvPr>
          <p:cNvPicPr>
            <a:picLocks noChangeAspect="1"/>
          </p:cNvPicPr>
          <p:nvPr/>
        </p:nvPicPr>
        <p:blipFill>
          <a:blip r:embed="rId9"/>
          <a:stretch>
            <a:fillRect/>
          </a:stretch>
        </p:blipFill>
        <p:spPr>
          <a:xfrm>
            <a:off x="4225815" y="917577"/>
            <a:ext cx="357013" cy="309145"/>
          </a:xfrm>
          <a:prstGeom prst="rect">
            <a:avLst/>
          </a:prstGeom>
        </p:spPr>
      </p:pic>
      <p:pic>
        <p:nvPicPr>
          <p:cNvPr id="118" name="Picture 117">
            <a:extLst>
              <a:ext uri="{FF2B5EF4-FFF2-40B4-BE49-F238E27FC236}">
                <a16:creationId xmlns:a16="http://schemas.microsoft.com/office/drawing/2014/main" id="{146C64D6-B919-1EFD-8D13-3BF27F71F145}"/>
              </a:ext>
            </a:extLst>
          </p:cNvPr>
          <p:cNvPicPr>
            <a:picLocks noChangeAspect="1"/>
          </p:cNvPicPr>
          <p:nvPr/>
        </p:nvPicPr>
        <p:blipFill>
          <a:blip r:embed="rId10"/>
          <a:stretch>
            <a:fillRect/>
          </a:stretch>
        </p:blipFill>
        <p:spPr>
          <a:xfrm>
            <a:off x="6744338" y="993701"/>
            <a:ext cx="447585" cy="289614"/>
          </a:xfrm>
          <a:prstGeom prst="rect">
            <a:avLst/>
          </a:prstGeom>
        </p:spPr>
      </p:pic>
      <p:pic>
        <p:nvPicPr>
          <p:cNvPr id="119" name="Picture 118">
            <a:extLst>
              <a:ext uri="{FF2B5EF4-FFF2-40B4-BE49-F238E27FC236}">
                <a16:creationId xmlns:a16="http://schemas.microsoft.com/office/drawing/2014/main" id="{F570D138-42CC-1CB7-4EC8-0862866720AD}"/>
              </a:ext>
            </a:extLst>
          </p:cNvPr>
          <p:cNvPicPr>
            <a:picLocks noChangeAspect="1"/>
          </p:cNvPicPr>
          <p:nvPr/>
        </p:nvPicPr>
        <p:blipFill>
          <a:blip r:embed="rId10"/>
          <a:stretch>
            <a:fillRect/>
          </a:stretch>
        </p:blipFill>
        <p:spPr>
          <a:xfrm>
            <a:off x="1802782" y="27931"/>
            <a:ext cx="447585" cy="289614"/>
          </a:xfrm>
          <a:prstGeom prst="rect">
            <a:avLst/>
          </a:prstGeom>
        </p:spPr>
      </p:pic>
      <p:sp>
        <p:nvSpPr>
          <p:cNvPr id="5" name="Google Shape;101;p2">
            <a:extLst>
              <a:ext uri="{FF2B5EF4-FFF2-40B4-BE49-F238E27FC236}">
                <a16:creationId xmlns:a16="http://schemas.microsoft.com/office/drawing/2014/main" id="{D04081EB-152B-8299-C3F5-58DD46D016DD}"/>
              </a:ext>
            </a:extLst>
          </p:cNvPr>
          <p:cNvSpPr txBox="1"/>
          <p:nvPr/>
        </p:nvSpPr>
        <p:spPr>
          <a:xfrm>
            <a:off x="8582810" y="5953395"/>
            <a:ext cx="704196" cy="233302"/>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 GIBSON</a:t>
            </a:r>
            <a:endParaRPr sz="1000" dirty="0"/>
          </a:p>
        </p:txBody>
      </p:sp>
      <p:pic>
        <p:nvPicPr>
          <p:cNvPr id="17" name="Picture 16">
            <a:extLst>
              <a:ext uri="{FF2B5EF4-FFF2-40B4-BE49-F238E27FC236}">
                <a16:creationId xmlns:a16="http://schemas.microsoft.com/office/drawing/2014/main" id="{08CF7B5B-9E1C-F971-5D31-3CD74F99D03B}"/>
              </a:ext>
            </a:extLst>
          </p:cNvPr>
          <p:cNvPicPr>
            <a:picLocks noChangeAspect="1"/>
          </p:cNvPicPr>
          <p:nvPr/>
        </p:nvPicPr>
        <p:blipFill>
          <a:blip r:embed="rId5"/>
          <a:stretch>
            <a:fillRect/>
          </a:stretch>
        </p:blipFill>
        <p:spPr>
          <a:xfrm>
            <a:off x="8764275" y="5692224"/>
            <a:ext cx="428471" cy="259199"/>
          </a:xfrm>
          <a:prstGeom prst="rect">
            <a:avLst/>
          </a:prstGeom>
        </p:spPr>
      </p:pic>
      <p:pic>
        <p:nvPicPr>
          <p:cNvPr id="121" name="Picture 120">
            <a:extLst>
              <a:ext uri="{FF2B5EF4-FFF2-40B4-BE49-F238E27FC236}">
                <a16:creationId xmlns:a16="http://schemas.microsoft.com/office/drawing/2014/main" id="{58E8B3BB-C570-6D93-5B43-86AB973592B5}"/>
              </a:ext>
            </a:extLst>
          </p:cNvPr>
          <p:cNvPicPr>
            <a:picLocks noChangeAspect="1"/>
          </p:cNvPicPr>
          <p:nvPr/>
        </p:nvPicPr>
        <p:blipFill>
          <a:blip r:embed="rId11"/>
          <a:stretch>
            <a:fillRect/>
          </a:stretch>
        </p:blipFill>
        <p:spPr>
          <a:xfrm>
            <a:off x="3733744" y="471106"/>
            <a:ext cx="375478" cy="280018"/>
          </a:xfrm>
          <a:prstGeom prst="rect">
            <a:avLst/>
          </a:prstGeom>
        </p:spPr>
      </p:pic>
      <p:sp>
        <p:nvSpPr>
          <p:cNvPr id="122" name="Google Shape;101;p2">
            <a:extLst>
              <a:ext uri="{FF2B5EF4-FFF2-40B4-BE49-F238E27FC236}">
                <a16:creationId xmlns:a16="http://schemas.microsoft.com/office/drawing/2014/main" id="{90A2528F-EEA5-17DC-0409-0A5AE11A7980}"/>
              </a:ext>
            </a:extLst>
          </p:cNvPr>
          <p:cNvSpPr txBox="1"/>
          <p:nvPr/>
        </p:nvSpPr>
        <p:spPr>
          <a:xfrm>
            <a:off x="3681856" y="752449"/>
            <a:ext cx="479255" cy="233302"/>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 EFUELS</a:t>
            </a:r>
            <a:endParaRPr sz="1000" dirty="0"/>
          </a:p>
        </p:txBody>
      </p:sp>
      <p:sp>
        <p:nvSpPr>
          <p:cNvPr id="123" name="Google Shape;101;p2">
            <a:extLst>
              <a:ext uri="{FF2B5EF4-FFF2-40B4-BE49-F238E27FC236}">
                <a16:creationId xmlns:a16="http://schemas.microsoft.com/office/drawing/2014/main" id="{B6FB4D91-D3B4-F478-37ED-5705AF917DF4}"/>
              </a:ext>
            </a:extLst>
          </p:cNvPr>
          <p:cNvSpPr txBox="1"/>
          <p:nvPr/>
        </p:nvSpPr>
        <p:spPr>
          <a:xfrm>
            <a:off x="5426880" y="3946314"/>
            <a:ext cx="774594" cy="316235"/>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 POCC AMMONIA</a:t>
            </a:r>
            <a:endParaRPr sz="1000" dirty="0"/>
          </a:p>
        </p:txBody>
      </p:sp>
      <p:sp>
        <p:nvSpPr>
          <p:cNvPr id="124" name="Google Shape;101;p2">
            <a:extLst>
              <a:ext uri="{FF2B5EF4-FFF2-40B4-BE49-F238E27FC236}">
                <a16:creationId xmlns:a16="http://schemas.microsoft.com/office/drawing/2014/main" id="{F5253A1F-09CA-A1F5-495D-4D08D12FD68D}"/>
              </a:ext>
            </a:extLst>
          </p:cNvPr>
          <p:cNvSpPr txBox="1"/>
          <p:nvPr/>
        </p:nvSpPr>
        <p:spPr>
          <a:xfrm>
            <a:off x="8404199" y="1498810"/>
            <a:ext cx="774594" cy="316235"/>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 POCC AMMONIA</a:t>
            </a:r>
            <a:endParaRPr sz="1000" dirty="0"/>
          </a:p>
        </p:txBody>
      </p:sp>
      <p:pic>
        <p:nvPicPr>
          <p:cNvPr id="127" name="Picture 126">
            <a:extLst>
              <a:ext uri="{FF2B5EF4-FFF2-40B4-BE49-F238E27FC236}">
                <a16:creationId xmlns:a16="http://schemas.microsoft.com/office/drawing/2014/main" id="{89E7326B-DFC2-EF3A-B4B3-6B901E878908}"/>
              </a:ext>
            </a:extLst>
          </p:cNvPr>
          <p:cNvPicPr>
            <a:picLocks noChangeAspect="1"/>
          </p:cNvPicPr>
          <p:nvPr/>
        </p:nvPicPr>
        <p:blipFill>
          <a:blip r:embed="rId12"/>
          <a:stretch>
            <a:fillRect/>
          </a:stretch>
        </p:blipFill>
        <p:spPr>
          <a:xfrm>
            <a:off x="5572983" y="3663778"/>
            <a:ext cx="450627" cy="282536"/>
          </a:xfrm>
          <a:prstGeom prst="rect">
            <a:avLst/>
          </a:prstGeom>
        </p:spPr>
      </p:pic>
      <p:sp>
        <p:nvSpPr>
          <p:cNvPr id="129" name="Google Shape;101;p2">
            <a:extLst>
              <a:ext uri="{FF2B5EF4-FFF2-40B4-BE49-F238E27FC236}">
                <a16:creationId xmlns:a16="http://schemas.microsoft.com/office/drawing/2014/main" id="{AA7F34EA-C155-EC10-C69F-826B9296C644}"/>
              </a:ext>
            </a:extLst>
          </p:cNvPr>
          <p:cNvSpPr txBox="1"/>
          <p:nvPr/>
        </p:nvSpPr>
        <p:spPr>
          <a:xfrm>
            <a:off x="5108362" y="3010072"/>
            <a:ext cx="987638" cy="316235"/>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 OXY/CHEMOURS</a:t>
            </a:r>
            <a:endParaRPr sz="1000" dirty="0"/>
          </a:p>
        </p:txBody>
      </p:sp>
      <p:sp>
        <p:nvSpPr>
          <p:cNvPr id="130" name="Google Shape;101;p2">
            <a:extLst>
              <a:ext uri="{FF2B5EF4-FFF2-40B4-BE49-F238E27FC236}">
                <a16:creationId xmlns:a16="http://schemas.microsoft.com/office/drawing/2014/main" id="{904A8268-A757-6489-901E-DD28ADC6E9CC}"/>
              </a:ext>
            </a:extLst>
          </p:cNvPr>
          <p:cNvSpPr txBox="1"/>
          <p:nvPr/>
        </p:nvSpPr>
        <p:spPr>
          <a:xfrm>
            <a:off x="11241534" y="813707"/>
            <a:ext cx="774594" cy="316235"/>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KISUMA</a:t>
            </a:r>
            <a:endParaRPr sz="1000" dirty="0"/>
          </a:p>
        </p:txBody>
      </p:sp>
      <p:pic>
        <p:nvPicPr>
          <p:cNvPr id="131" name="Picture 130">
            <a:extLst>
              <a:ext uri="{FF2B5EF4-FFF2-40B4-BE49-F238E27FC236}">
                <a16:creationId xmlns:a16="http://schemas.microsoft.com/office/drawing/2014/main" id="{0784C4AB-C16F-9E14-7725-1EBA801674DD}"/>
              </a:ext>
            </a:extLst>
          </p:cNvPr>
          <p:cNvPicPr>
            <a:picLocks noChangeAspect="1"/>
          </p:cNvPicPr>
          <p:nvPr/>
        </p:nvPicPr>
        <p:blipFill>
          <a:blip r:embed="rId12"/>
          <a:stretch>
            <a:fillRect/>
          </a:stretch>
        </p:blipFill>
        <p:spPr>
          <a:xfrm>
            <a:off x="11428124" y="526805"/>
            <a:ext cx="450627" cy="282536"/>
          </a:xfrm>
          <a:prstGeom prst="rect">
            <a:avLst/>
          </a:prstGeom>
        </p:spPr>
      </p:pic>
      <p:sp>
        <p:nvSpPr>
          <p:cNvPr id="120" name="Google Shape;101;p2">
            <a:extLst>
              <a:ext uri="{FF2B5EF4-FFF2-40B4-BE49-F238E27FC236}">
                <a16:creationId xmlns:a16="http://schemas.microsoft.com/office/drawing/2014/main" id="{8A351FEE-AC7C-30DB-87F2-F77E0E26A353}"/>
              </a:ext>
            </a:extLst>
          </p:cNvPr>
          <p:cNvSpPr txBox="1"/>
          <p:nvPr/>
        </p:nvSpPr>
        <p:spPr>
          <a:xfrm>
            <a:off x="2934686" y="2054822"/>
            <a:ext cx="840130" cy="336366"/>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 VOESTALPINE </a:t>
            </a:r>
            <a:r>
              <a:rPr lang="en-US" sz="1000" b="1" i="1" dirty="0">
                <a:solidFill>
                  <a:srgbClr val="FF0000"/>
                </a:solidFill>
                <a:latin typeface="Calibri"/>
                <a:ea typeface="Calibri"/>
                <a:cs typeface="Calibri"/>
                <a:sym typeface="Calibri"/>
              </a:rPr>
              <a:t>($-88M)</a:t>
            </a:r>
            <a:endParaRPr sz="1000" dirty="0">
              <a:solidFill>
                <a:srgbClr val="FF0000"/>
              </a:solidFill>
            </a:endParaRPr>
          </a:p>
        </p:txBody>
      </p:sp>
      <p:sp>
        <p:nvSpPr>
          <p:cNvPr id="125" name="Google Shape;101;p2">
            <a:extLst>
              <a:ext uri="{FF2B5EF4-FFF2-40B4-BE49-F238E27FC236}">
                <a16:creationId xmlns:a16="http://schemas.microsoft.com/office/drawing/2014/main" id="{9E5E1B0E-5925-55AA-073A-18CE033D35BA}"/>
              </a:ext>
            </a:extLst>
          </p:cNvPr>
          <p:cNvSpPr txBox="1"/>
          <p:nvPr/>
        </p:nvSpPr>
        <p:spPr>
          <a:xfrm>
            <a:off x="4176035" y="1241942"/>
            <a:ext cx="479255" cy="399847"/>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 TPCO </a:t>
            </a:r>
            <a:r>
              <a:rPr lang="en-US" sz="1000" b="1" i="1" dirty="0">
                <a:solidFill>
                  <a:srgbClr val="FF0000"/>
                </a:solidFill>
                <a:latin typeface="Calibri"/>
                <a:ea typeface="Calibri"/>
                <a:cs typeface="Calibri"/>
                <a:sym typeface="Calibri"/>
              </a:rPr>
              <a:t>($3M)</a:t>
            </a:r>
            <a:endParaRPr sz="1000" dirty="0">
              <a:solidFill>
                <a:srgbClr val="FF0000"/>
              </a:solidFill>
            </a:endParaRPr>
          </a:p>
        </p:txBody>
      </p:sp>
      <p:pic>
        <p:nvPicPr>
          <p:cNvPr id="14" name="Picture 13">
            <a:extLst>
              <a:ext uri="{FF2B5EF4-FFF2-40B4-BE49-F238E27FC236}">
                <a16:creationId xmlns:a16="http://schemas.microsoft.com/office/drawing/2014/main" id="{30C6EEB5-EB83-10DA-EA48-9F0CDF3E46B0}"/>
              </a:ext>
            </a:extLst>
          </p:cNvPr>
          <p:cNvPicPr>
            <a:picLocks noChangeAspect="1"/>
          </p:cNvPicPr>
          <p:nvPr/>
        </p:nvPicPr>
        <p:blipFill>
          <a:blip r:embed="rId13"/>
          <a:stretch>
            <a:fillRect/>
          </a:stretch>
        </p:blipFill>
        <p:spPr>
          <a:xfrm>
            <a:off x="3384272" y="2445100"/>
            <a:ext cx="708272" cy="639060"/>
          </a:xfrm>
          <a:prstGeom prst="rect">
            <a:avLst/>
          </a:prstGeom>
        </p:spPr>
      </p:pic>
      <p:sp>
        <p:nvSpPr>
          <p:cNvPr id="7" name="Teardrop 6">
            <a:extLst>
              <a:ext uri="{FF2B5EF4-FFF2-40B4-BE49-F238E27FC236}">
                <a16:creationId xmlns:a16="http://schemas.microsoft.com/office/drawing/2014/main" id="{B1307074-3649-B68C-0A1C-76ACE34E3F7E}"/>
              </a:ext>
            </a:extLst>
          </p:cNvPr>
          <p:cNvSpPr/>
          <p:nvPr/>
        </p:nvSpPr>
        <p:spPr>
          <a:xfrm rot="18553907">
            <a:off x="7589082" y="6245092"/>
            <a:ext cx="446288" cy="426378"/>
          </a:xfrm>
          <a:prstGeom prst="teardrop">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Sort 29">
            <a:extLst>
              <a:ext uri="{FF2B5EF4-FFF2-40B4-BE49-F238E27FC236}">
                <a16:creationId xmlns:a16="http://schemas.microsoft.com/office/drawing/2014/main" id="{6052E2D5-71E8-E77A-A1A1-78B6B5B9D083}"/>
              </a:ext>
            </a:extLst>
          </p:cNvPr>
          <p:cNvSpPr/>
          <p:nvPr/>
        </p:nvSpPr>
        <p:spPr>
          <a:xfrm>
            <a:off x="1551677" y="616026"/>
            <a:ext cx="242888" cy="345476"/>
          </a:xfrm>
          <a:prstGeom prst="flowChartSor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Sort 131">
            <a:extLst>
              <a:ext uri="{FF2B5EF4-FFF2-40B4-BE49-F238E27FC236}">
                <a16:creationId xmlns:a16="http://schemas.microsoft.com/office/drawing/2014/main" id="{55C0CC4F-1FF1-9E2D-D45E-D80EEB0FAA81}"/>
              </a:ext>
            </a:extLst>
          </p:cNvPr>
          <p:cNvSpPr/>
          <p:nvPr/>
        </p:nvSpPr>
        <p:spPr>
          <a:xfrm>
            <a:off x="3014873" y="971824"/>
            <a:ext cx="242888" cy="345476"/>
          </a:xfrm>
          <a:prstGeom prst="flowChartSor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Sort 132">
            <a:extLst>
              <a:ext uri="{FF2B5EF4-FFF2-40B4-BE49-F238E27FC236}">
                <a16:creationId xmlns:a16="http://schemas.microsoft.com/office/drawing/2014/main" id="{1BEEE462-0617-7704-0BC5-D869AB4F800F}"/>
              </a:ext>
            </a:extLst>
          </p:cNvPr>
          <p:cNvSpPr/>
          <p:nvPr/>
        </p:nvSpPr>
        <p:spPr>
          <a:xfrm>
            <a:off x="7111345" y="3676698"/>
            <a:ext cx="242888" cy="345476"/>
          </a:xfrm>
          <a:prstGeom prst="flowChartSor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Sort 133">
            <a:extLst>
              <a:ext uri="{FF2B5EF4-FFF2-40B4-BE49-F238E27FC236}">
                <a16:creationId xmlns:a16="http://schemas.microsoft.com/office/drawing/2014/main" id="{61540BE5-FE1F-35F4-2645-4444D821F0BB}"/>
              </a:ext>
            </a:extLst>
          </p:cNvPr>
          <p:cNvSpPr/>
          <p:nvPr/>
        </p:nvSpPr>
        <p:spPr>
          <a:xfrm>
            <a:off x="6846686" y="6056209"/>
            <a:ext cx="242888" cy="345476"/>
          </a:xfrm>
          <a:prstGeom prst="flowChartSor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Sort 134">
            <a:extLst>
              <a:ext uri="{FF2B5EF4-FFF2-40B4-BE49-F238E27FC236}">
                <a16:creationId xmlns:a16="http://schemas.microsoft.com/office/drawing/2014/main" id="{D92FF400-D3FE-760C-F841-6ADC7CDC5A47}"/>
              </a:ext>
            </a:extLst>
          </p:cNvPr>
          <p:cNvSpPr/>
          <p:nvPr/>
        </p:nvSpPr>
        <p:spPr>
          <a:xfrm>
            <a:off x="6882913" y="5525448"/>
            <a:ext cx="242888" cy="345476"/>
          </a:xfrm>
          <a:prstGeom prst="flowChartSor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Sort 135">
            <a:extLst>
              <a:ext uri="{FF2B5EF4-FFF2-40B4-BE49-F238E27FC236}">
                <a16:creationId xmlns:a16="http://schemas.microsoft.com/office/drawing/2014/main" id="{C5A48599-C8DD-5519-C8F8-FB9F5149F728}"/>
              </a:ext>
            </a:extLst>
          </p:cNvPr>
          <p:cNvSpPr/>
          <p:nvPr/>
        </p:nvSpPr>
        <p:spPr>
          <a:xfrm>
            <a:off x="1041323" y="5090355"/>
            <a:ext cx="242888" cy="345476"/>
          </a:xfrm>
          <a:prstGeom prst="flowChartSor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ardrop 136">
            <a:extLst>
              <a:ext uri="{FF2B5EF4-FFF2-40B4-BE49-F238E27FC236}">
                <a16:creationId xmlns:a16="http://schemas.microsoft.com/office/drawing/2014/main" id="{978CF30C-38BF-4FDF-1606-4549C9B13F6E}"/>
              </a:ext>
            </a:extLst>
          </p:cNvPr>
          <p:cNvSpPr/>
          <p:nvPr/>
        </p:nvSpPr>
        <p:spPr>
          <a:xfrm rot="18553907">
            <a:off x="2692121" y="3314689"/>
            <a:ext cx="446288" cy="426378"/>
          </a:xfrm>
          <a:prstGeom prst="teardrop">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ardrop 137">
            <a:extLst>
              <a:ext uri="{FF2B5EF4-FFF2-40B4-BE49-F238E27FC236}">
                <a16:creationId xmlns:a16="http://schemas.microsoft.com/office/drawing/2014/main" id="{5FBA0353-B142-931B-7641-8613BD10100C}"/>
              </a:ext>
            </a:extLst>
          </p:cNvPr>
          <p:cNvSpPr/>
          <p:nvPr/>
        </p:nvSpPr>
        <p:spPr>
          <a:xfrm rot="18553907">
            <a:off x="1051567" y="3801516"/>
            <a:ext cx="291772" cy="274161"/>
          </a:xfrm>
          <a:prstGeom prst="teardrop">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Google Shape;98;p1">
            <a:extLst>
              <a:ext uri="{FF2B5EF4-FFF2-40B4-BE49-F238E27FC236}">
                <a16:creationId xmlns:a16="http://schemas.microsoft.com/office/drawing/2014/main" id="{829596B9-539B-F7C8-B426-CF630A7F8F92}"/>
              </a:ext>
            </a:extLst>
          </p:cNvPr>
          <p:cNvSpPr txBox="1">
            <a:spLocks/>
          </p:cNvSpPr>
          <p:nvPr/>
        </p:nvSpPr>
        <p:spPr>
          <a:xfrm>
            <a:off x="1293460" y="3833689"/>
            <a:ext cx="2755105" cy="345476"/>
          </a:xfrm>
          <a:prstGeom prst="rect">
            <a:avLst/>
          </a:prstGeom>
          <a:noFill/>
          <a:ln w="31750" cap="sq" cmpd="sng">
            <a:noFill/>
            <a:prstDash val="solid"/>
            <a:miter lim="800000"/>
            <a:headEnd type="none" w="sm" len="sm"/>
            <a:tailEnd type="none" w="sm" len="sm"/>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ct val="55554"/>
            </a:pPr>
            <a:r>
              <a:rPr lang="en-US" sz="1600" dirty="0">
                <a:solidFill>
                  <a:schemeClr val="tx1"/>
                </a:solidFill>
              </a:rPr>
              <a:t>WATER RIGHTS PERMIT</a:t>
            </a:r>
          </a:p>
        </p:txBody>
      </p:sp>
      <p:sp>
        <p:nvSpPr>
          <p:cNvPr id="140" name="Google Shape;101;p2">
            <a:extLst>
              <a:ext uri="{FF2B5EF4-FFF2-40B4-BE49-F238E27FC236}">
                <a16:creationId xmlns:a16="http://schemas.microsoft.com/office/drawing/2014/main" id="{F866DE46-2D3B-1639-E9A2-85F457E3CFCF}"/>
              </a:ext>
            </a:extLst>
          </p:cNvPr>
          <p:cNvSpPr txBox="1"/>
          <p:nvPr/>
        </p:nvSpPr>
        <p:spPr>
          <a:xfrm>
            <a:off x="2489794" y="2853671"/>
            <a:ext cx="774594" cy="316235"/>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000" b="1" i="1" dirty="0">
                <a:latin typeface="Calibri"/>
                <a:ea typeface="Calibri"/>
                <a:cs typeface="Calibri"/>
                <a:sym typeface="Calibri"/>
              </a:rPr>
              <a:t> POCC WR 101,334acft</a:t>
            </a:r>
            <a:endParaRPr sz="1000" dirty="0"/>
          </a:p>
        </p:txBody>
      </p:sp>
      <p:sp>
        <p:nvSpPr>
          <p:cNvPr id="141" name="Google Shape;101;p2">
            <a:extLst>
              <a:ext uri="{FF2B5EF4-FFF2-40B4-BE49-F238E27FC236}">
                <a16:creationId xmlns:a16="http://schemas.microsoft.com/office/drawing/2014/main" id="{86E2B6FD-89D2-BEBB-6A24-EAAE7186FAB2}"/>
              </a:ext>
            </a:extLst>
          </p:cNvPr>
          <p:cNvSpPr txBox="1"/>
          <p:nvPr/>
        </p:nvSpPr>
        <p:spPr>
          <a:xfrm>
            <a:off x="8118491" y="6409105"/>
            <a:ext cx="1259873" cy="383088"/>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100" b="1" i="1" dirty="0">
                <a:latin typeface="Calibri"/>
                <a:ea typeface="Calibri"/>
                <a:cs typeface="Calibri"/>
                <a:sym typeface="Calibri"/>
              </a:rPr>
              <a:t> ENBRIDGE WR 500acft</a:t>
            </a:r>
            <a:endParaRPr sz="1100" dirty="0"/>
          </a:p>
        </p:txBody>
      </p:sp>
      <p:sp>
        <p:nvSpPr>
          <p:cNvPr id="104" name="Teardrop 103">
            <a:extLst>
              <a:ext uri="{FF2B5EF4-FFF2-40B4-BE49-F238E27FC236}">
                <a16:creationId xmlns:a16="http://schemas.microsoft.com/office/drawing/2014/main" id="{9130789B-DEC9-3B18-26B2-2ABEC100C083}"/>
              </a:ext>
            </a:extLst>
          </p:cNvPr>
          <p:cNvSpPr/>
          <p:nvPr/>
        </p:nvSpPr>
        <p:spPr>
          <a:xfrm rot="18553907">
            <a:off x="3458712" y="3239001"/>
            <a:ext cx="446288" cy="426378"/>
          </a:xfrm>
          <a:prstGeom prst="teardrop">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96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400"/>
                                        <p:tgtEl>
                                          <p:spTgt spid="15"/>
                                        </p:tgtEl>
                                      </p:cBhvr>
                                    </p:animEffect>
                                  </p:childTnLst>
                                </p:cTn>
                              </p:par>
                              <p:par>
                                <p:cTn id="11" presetID="10" presetClass="entr" presetSubtype="0" fill="hold" nodeType="withEffect">
                                  <p:stCondLst>
                                    <p:cond delay="1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400"/>
                                        <p:tgtEl>
                                          <p:spTgt spid="16"/>
                                        </p:tgtEl>
                                      </p:cBhvr>
                                    </p:animEffect>
                                  </p:childTnLst>
                                </p:cTn>
                              </p:par>
                              <p:par>
                                <p:cTn id="14" presetID="10" presetClass="entr" presetSubtype="0" fill="hold" nodeType="with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400"/>
                                        <p:tgtEl>
                                          <p:spTgt spid="21"/>
                                        </p:tgtEl>
                                      </p:cBhvr>
                                    </p:animEffect>
                                  </p:childTnLst>
                                </p:cTn>
                              </p:par>
                              <p:par>
                                <p:cTn id="17" presetID="10" presetClass="entr" presetSubtype="0" fill="hold" nodeType="withEffect">
                                  <p:stCondLst>
                                    <p:cond delay="10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400"/>
                                        <p:tgtEl>
                                          <p:spTgt spid="28"/>
                                        </p:tgtEl>
                                      </p:cBhvr>
                                    </p:animEffect>
                                  </p:childTnLst>
                                </p:cTn>
                              </p:par>
                              <p:par>
                                <p:cTn id="20" presetID="10" presetClass="entr" presetSubtype="0" fill="hold" nodeType="withEffect">
                                  <p:stCondLst>
                                    <p:cond delay="1000"/>
                                  </p:stCondLst>
                                  <p:childTnLst>
                                    <p:set>
                                      <p:cBhvr>
                                        <p:cTn id="21" dur="1" fill="hold">
                                          <p:stCondLst>
                                            <p:cond delay="0"/>
                                          </p:stCondLst>
                                        </p:cTn>
                                        <p:tgtEl>
                                          <p:spTgt spid="139"/>
                                        </p:tgtEl>
                                        <p:attrNameLst>
                                          <p:attrName>style.visibility</p:attrName>
                                        </p:attrNameLst>
                                      </p:cBhvr>
                                      <p:to>
                                        <p:strVal val="visible"/>
                                      </p:to>
                                    </p:set>
                                    <p:animEffect transition="in" filter="fade">
                                      <p:cBhvr>
                                        <p:cTn id="22" dur="4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7"/>
          <p:cNvSpPr txBox="1">
            <a:spLocks noGrp="1"/>
          </p:cNvSpPr>
          <p:nvPr>
            <p:ph type="sldNum" idx="12"/>
          </p:nvPr>
        </p:nvSpPr>
        <p:spPr>
          <a:xfrm>
            <a:off x="531814" y="787783"/>
            <a:ext cx="779767" cy="365125"/>
          </a:xfrm>
          <a:prstGeom prst="rect">
            <a:avLst/>
          </a:prstGeom>
          <a:noFill/>
          <a:ln>
            <a:noFill/>
          </a:ln>
        </p:spPr>
        <p:txBody>
          <a:bodyPr spcFirstLastPara="1" wrap="square" lIns="27428" tIns="13711" rIns="27428" bIns="13711" anchor="ctr" anchorCtr="0">
            <a:noAutofit/>
          </a:bodyPr>
          <a:lstStyle/>
          <a:p>
            <a:fld id="{00000000-1234-1234-1234-123412341234}" type="slidenum">
              <a:rPr lang="en-US"/>
              <a:pPr/>
              <a:t>10</a:t>
            </a:fld>
            <a:endParaRPr/>
          </a:p>
        </p:txBody>
      </p:sp>
      <p:pic>
        <p:nvPicPr>
          <p:cNvPr id="266" name="Google Shape;266;p7"/>
          <p:cNvPicPr preferRelativeResize="0"/>
          <p:nvPr/>
        </p:nvPicPr>
        <p:blipFill rotWithShape="1">
          <a:blip r:embed="rId3">
            <a:alphaModFix/>
          </a:blip>
          <a:srcRect/>
          <a:stretch/>
        </p:blipFill>
        <p:spPr>
          <a:xfrm rot="5400000">
            <a:off x="3813669" y="-616165"/>
            <a:ext cx="5232831" cy="9715500"/>
          </a:xfrm>
          <a:prstGeom prst="rect">
            <a:avLst/>
          </a:prstGeom>
          <a:noFill/>
          <a:ln>
            <a:noFill/>
          </a:ln>
        </p:spPr>
      </p:pic>
      <p:sp>
        <p:nvSpPr>
          <p:cNvPr id="267" name="Google Shape;267;p7"/>
          <p:cNvSpPr txBox="1"/>
          <p:nvPr/>
        </p:nvSpPr>
        <p:spPr>
          <a:xfrm>
            <a:off x="7482427" y="6044599"/>
            <a:ext cx="1874520" cy="560540"/>
          </a:xfrm>
          <a:prstGeom prst="rect">
            <a:avLst/>
          </a:prstGeom>
          <a:solidFill>
            <a:srgbClr val="FFFF99"/>
          </a:solidFill>
          <a:ln>
            <a:noFill/>
          </a:ln>
        </p:spPr>
        <p:txBody>
          <a:bodyPr spcFirstLastPara="1" wrap="square" lIns="78375" tIns="39188" rIns="78375" bIns="39188" anchor="ctr" anchorCtr="0">
            <a:normAutofit lnSpcReduction="10000"/>
          </a:bodyPr>
          <a:lstStyle/>
          <a:p>
            <a:pPr algn="ctr"/>
            <a:r>
              <a:rPr lang="en-US" sz="1080" b="1" i="1" dirty="0">
                <a:latin typeface="Tahoma"/>
                <a:ea typeface="Tahoma"/>
                <a:cs typeface="Tahoma"/>
                <a:sym typeface="Tahoma"/>
              </a:rPr>
              <a:t>SILT PLUME FROM DOCKING VESSEL AUGUST 2020</a:t>
            </a:r>
            <a:endParaRPr sz="420" dirty="0"/>
          </a:p>
        </p:txBody>
      </p:sp>
      <p:sp>
        <p:nvSpPr>
          <p:cNvPr id="268" name="Google Shape;268;p7"/>
          <p:cNvSpPr/>
          <p:nvPr/>
        </p:nvSpPr>
        <p:spPr>
          <a:xfrm>
            <a:off x="3992880" y="4160519"/>
            <a:ext cx="5074920" cy="1884079"/>
          </a:xfrm>
          <a:prstGeom prst="ellipse">
            <a:avLst/>
          </a:prstGeom>
          <a:noFill/>
          <a:ln w="19050" cap="flat" cmpd="sng">
            <a:solidFill>
              <a:srgbClr val="FFFF00"/>
            </a:solidFill>
            <a:prstDash val="solid"/>
            <a:round/>
            <a:headEnd type="none" w="sm" len="sm"/>
            <a:tailEnd type="none" w="sm" len="sm"/>
          </a:ln>
        </p:spPr>
        <p:txBody>
          <a:bodyPr spcFirstLastPara="1" wrap="square" lIns="27428" tIns="13711" rIns="27428" bIns="13711" anchor="ctr" anchorCtr="0">
            <a:noAutofit/>
          </a:bodyPr>
          <a:lstStyle/>
          <a:p>
            <a:pPr algn="ctr"/>
            <a:endParaRPr sz="540">
              <a:latin typeface="Century Gothic"/>
              <a:ea typeface="Century Gothic"/>
              <a:cs typeface="Century Gothic"/>
              <a:sym typeface="Century Gothic"/>
            </a:endParaRPr>
          </a:p>
        </p:txBody>
      </p:sp>
      <p:pic>
        <p:nvPicPr>
          <p:cNvPr id="269" name="Google Shape;269;p7"/>
          <p:cNvPicPr preferRelativeResize="0"/>
          <p:nvPr/>
        </p:nvPicPr>
        <p:blipFill rotWithShape="1">
          <a:blip r:embed="rId4">
            <a:alphaModFix/>
          </a:blip>
          <a:srcRect/>
          <a:stretch/>
        </p:blipFill>
        <p:spPr>
          <a:xfrm rot="10800000">
            <a:off x="1729741" y="1737360"/>
            <a:ext cx="635079" cy="640080"/>
          </a:xfrm>
          <a:prstGeom prst="rect">
            <a:avLst/>
          </a:prstGeom>
          <a:noFill/>
          <a:ln>
            <a:noFill/>
          </a:ln>
        </p:spPr>
      </p:pic>
      <p:sp>
        <p:nvSpPr>
          <p:cNvPr id="271" name="Google Shape;271;p7"/>
          <p:cNvSpPr txBox="1"/>
          <p:nvPr/>
        </p:nvSpPr>
        <p:spPr>
          <a:xfrm>
            <a:off x="2246453" y="6324869"/>
            <a:ext cx="937260" cy="340817"/>
          </a:xfrm>
          <a:prstGeom prst="rect">
            <a:avLst/>
          </a:prstGeom>
          <a:solidFill>
            <a:srgbClr val="FFFF99"/>
          </a:solidFill>
          <a:ln w="15875" cap="rnd" cmpd="sng">
            <a:solidFill>
              <a:schemeClr val="dk1"/>
            </a:solidFill>
            <a:prstDash val="solid"/>
            <a:round/>
            <a:headEnd type="none" w="sm" len="sm"/>
            <a:tailEnd type="none" w="sm" len="sm"/>
          </a:ln>
        </p:spPr>
        <p:txBody>
          <a:bodyPr spcFirstLastPara="1" wrap="square" lIns="78375" tIns="39188" rIns="78375" bIns="39188" anchor="ctr" anchorCtr="0">
            <a:normAutofit/>
          </a:bodyPr>
          <a:lstStyle/>
          <a:p>
            <a:r>
              <a:rPr lang="en-US" sz="1080" b="1" i="1" dirty="0">
                <a:latin typeface="Tahoma"/>
                <a:ea typeface="Tahoma"/>
                <a:cs typeface="Tahoma"/>
                <a:sym typeface="Tahoma"/>
              </a:rPr>
              <a:t> ENBRIDGE</a:t>
            </a:r>
            <a:endParaRPr sz="420" dirty="0"/>
          </a:p>
        </p:txBody>
      </p:sp>
      <p:sp>
        <p:nvSpPr>
          <p:cNvPr id="272" name="Google Shape;272;p7"/>
          <p:cNvSpPr/>
          <p:nvPr/>
        </p:nvSpPr>
        <p:spPr>
          <a:xfrm>
            <a:off x="7474256" y="4957461"/>
            <a:ext cx="234581" cy="228600"/>
          </a:xfrm>
          <a:prstGeom prst="star4">
            <a:avLst>
              <a:gd name="adj" fmla="val 12500"/>
            </a:avLst>
          </a:prstGeom>
          <a:solidFill>
            <a:srgbClr val="FF0000"/>
          </a:solidFill>
          <a:ln w="15875" cap="rnd" cmpd="sng">
            <a:solidFill>
              <a:srgbClr val="262626"/>
            </a:solidFill>
            <a:prstDash val="solid"/>
            <a:round/>
            <a:headEnd type="none" w="sm" len="sm"/>
            <a:tailEnd type="none" w="sm" len="sm"/>
          </a:ln>
        </p:spPr>
        <p:txBody>
          <a:bodyPr spcFirstLastPara="1" wrap="square" lIns="27428" tIns="13711" rIns="27428" bIns="13711" anchor="ctr" anchorCtr="0">
            <a:noAutofit/>
          </a:bodyPr>
          <a:lstStyle/>
          <a:p>
            <a:pPr algn="ctr"/>
            <a:endParaRPr sz="540">
              <a:solidFill>
                <a:schemeClr val="lt1"/>
              </a:solidFill>
              <a:latin typeface="Century Gothic"/>
              <a:ea typeface="Century Gothic"/>
              <a:cs typeface="Century Gothic"/>
              <a:sym typeface="Century Gothic"/>
            </a:endParaRPr>
          </a:p>
        </p:txBody>
      </p:sp>
      <p:sp>
        <p:nvSpPr>
          <p:cNvPr id="273" name="Google Shape;273;p7"/>
          <p:cNvSpPr/>
          <p:nvPr/>
        </p:nvSpPr>
        <p:spPr>
          <a:xfrm>
            <a:off x="7365136" y="5635513"/>
            <a:ext cx="234581" cy="228600"/>
          </a:xfrm>
          <a:prstGeom prst="star4">
            <a:avLst>
              <a:gd name="adj" fmla="val 12500"/>
            </a:avLst>
          </a:prstGeom>
          <a:solidFill>
            <a:srgbClr val="FF0000"/>
          </a:solidFill>
          <a:ln w="15875" cap="rnd" cmpd="sng">
            <a:solidFill>
              <a:srgbClr val="262626"/>
            </a:solidFill>
            <a:prstDash val="solid"/>
            <a:round/>
            <a:headEnd type="none" w="sm" len="sm"/>
            <a:tailEnd type="none" w="sm" len="sm"/>
          </a:ln>
        </p:spPr>
        <p:txBody>
          <a:bodyPr spcFirstLastPara="1" wrap="square" lIns="27428" tIns="13711" rIns="27428" bIns="13711" anchor="ctr" anchorCtr="0">
            <a:noAutofit/>
          </a:bodyPr>
          <a:lstStyle/>
          <a:p>
            <a:pPr algn="ctr"/>
            <a:endParaRPr sz="540">
              <a:solidFill>
                <a:schemeClr val="lt1"/>
              </a:solidFill>
              <a:latin typeface="Century Gothic"/>
              <a:ea typeface="Century Gothic"/>
              <a:cs typeface="Century Gothic"/>
              <a:sym typeface="Century Gothic"/>
            </a:endParaRPr>
          </a:p>
        </p:txBody>
      </p:sp>
      <p:sp>
        <p:nvSpPr>
          <p:cNvPr id="274" name="Google Shape;274;p7"/>
          <p:cNvSpPr txBox="1"/>
          <p:nvPr/>
        </p:nvSpPr>
        <p:spPr>
          <a:xfrm>
            <a:off x="8384875" y="3723489"/>
            <a:ext cx="1257300" cy="348851"/>
          </a:xfrm>
          <a:prstGeom prst="rect">
            <a:avLst/>
          </a:prstGeom>
          <a:solidFill>
            <a:srgbClr val="FFFF99"/>
          </a:solidFill>
          <a:ln>
            <a:noFill/>
          </a:ln>
        </p:spPr>
        <p:txBody>
          <a:bodyPr spcFirstLastPara="1" wrap="square" lIns="78375" tIns="39188" rIns="78375" bIns="39188" anchor="ctr" anchorCtr="0">
            <a:normAutofit/>
          </a:bodyPr>
          <a:lstStyle/>
          <a:p>
            <a:pPr algn="ctr"/>
            <a:r>
              <a:rPr lang="en-US" sz="720" b="1" i="1">
                <a:latin typeface="Tahoma"/>
                <a:ea typeface="Tahoma"/>
                <a:cs typeface="Tahoma"/>
                <a:sym typeface="Tahoma"/>
              </a:rPr>
              <a:t>REFERENCE POINTS</a:t>
            </a:r>
            <a:endParaRPr sz="420"/>
          </a:p>
        </p:txBody>
      </p:sp>
      <p:cxnSp>
        <p:nvCxnSpPr>
          <p:cNvPr id="275" name="Google Shape;275;p7"/>
          <p:cNvCxnSpPr/>
          <p:nvPr/>
        </p:nvCxnSpPr>
        <p:spPr>
          <a:xfrm flipH="1">
            <a:off x="7607723" y="4035455"/>
            <a:ext cx="806893" cy="964568"/>
          </a:xfrm>
          <a:prstGeom prst="straightConnector1">
            <a:avLst/>
          </a:prstGeom>
          <a:noFill/>
          <a:ln w="19050" cap="flat" cmpd="sng">
            <a:solidFill>
              <a:srgbClr val="FFFF00"/>
            </a:solidFill>
            <a:prstDash val="solid"/>
            <a:round/>
            <a:headEnd type="none" w="sm" len="sm"/>
            <a:tailEnd type="triangle" w="med" len="med"/>
          </a:ln>
        </p:spPr>
      </p:cxnSp>
      <p:pic>
        <p:nvPicPr>
          <p:cNvPr id="276" name="Google Shape;276;p7"/>
          <p:cNvPicPr preferRelativeResize="0"/>
          <p:nvPr/>
        </p:nvPicPr>
        <p:blipFill rotWithShape="1">
          <a:blip r:embed="rId5">
            <a:alphaModFix/>
          </a:blip>
          <a:srcRect/>
          <a:stretch/>
        </p:blipFill>
        <p:spPr>
          <a:xfrm>
            <a:off x="763256" y="292362"/>
            <a:ext cx="1096648" cy="501953"/>
          </a:xfrm>
          <a:prstGeom prst="rect">
            <a:avLst/>
          </a:prstGeom>
          <a:noFill/>
          <a:ln>
            <a:noFill/>
          </a:ln>
        </p:spPr>
      </p:pic>
      <p:cxnSp>
        <p:nvCxnSpPr>
          <p:cNvPr id="277" name="Google Shape;277;p7"/>
          <p:cNvCxnSpPr>
            <a:endCxn id="273" idx="0"/>
          </p:cNvCxnSpPr>
          <p:nvPr/>
        </p:nvCxnSpPr>
        <p:spPr>
          <a:xfrm flipH="1">
            <a:off x="7482427" y="4031534"/>
            <a:ext cx="989371" cy="1603980"/>
          </a:xfrm>
          <a:prstGeom prst="straightConnector1">
            <a:avLst/>
          </a:prstGeom>
          <a:noFill/>
          <a:ln w="19050" cap="flat" cmpd="sng">
            <a:solidFill>
              <a:srgbClr val="FFFF00"/>
            </a:solidFill>
            <a:prstDash val="solid"/>
            <a:round/>
            <a:headEnd type="none" w="sm" len="sm"/>
            <a:tailEnd type="triangle" w="med" len="med"/>
          </a:ln>
        </p:spPr>
      </p:cxnSp>
      <p:sp>
        <p:nvSpPr>
          <p:cNvPr id="278" name="Google Shape;278;p7"/>
          <p:cNvSpPr txBox="1"/>
          <p:nvPr/>
        </p:nvSpPr>
        <p:spPr>
          <a:xfrm>
            <a:off x="2715083" y="242543"/>
            <a:ext cx="7446556" cy="867709"/>
          </a:xfrm>
          <a:prstGeom prst="rect">
            <a:avLst/>
          </a:prstGeom>
          <a:noFill/>
          <a:ln>
            <a:noFill/>
          </a:ln>
        </p:spPr>
        <p:txBody>
          <a:bodyPr spcFirstLastPara="1" wrap="square" lIns="27428" tIns="13711" rIns="27428" bIns="13711" anchor="t" anchorCtr="0">
            <a:noAutofit/>
          </a:bodyPr>
          <a:lstStyle/>
          <a:p>
            <a:pPr algn="ctr">
              <a:buClr>
                <a:schemeClr val="dk1"/>
              </a:buClr>
              <a:buSzPts val="8000"/>
            </a:pPr>
            <a:r>
              <a:rPr lang="en-US" sz="2400" b="1" i="1" u="sng" dirty="0">
                <a:solidFill>
                  <a:schemeClr val="dk1"/>
                </a:solidFill>
                <a:latin typeface="Century Gothic"/>
                <a:ea typeface="Century Gothic"/>
                <a:cs typeface="Century Gothic"/>
                <a:sym typeface="Century Gothic"/>
              </a:rPr>
              <a:t>SEAGRASS STUDY </a:t>
            </a:r>
          </a:p>
          <a:p>
            <a:pPr algn="ctr">
              <a:buClr>
                <a:schemeClr val="dk1"/>
              </a:buClr>
              <a:buSzPts val="8000"/>
            </a:pPr>
            <a:r>
              <a:rPr lang="en-US" sz="2400" b="1" i="1" u="sng" dirty="0">
                <a:solidFill>
                  <a:schemeClr val="dk1"/>
                </a:solidFill>
                <a:latin typeface="Century Gothic"/>
                <a:ea typeface="Century Gothic"/>
                <a:cs typeface="Century Gothic"/>
                <a:sym typeface="Century Gothic"/>
              </a:rPr>
              <a:t>Dr. Kirk Cammarata - TAMUCC </a:t>
            </a:r>
            <a:r>
              <a:rPr lang="en-US" sz="2400" b="1" i="1" dirty="0">
                <a:solidFill>
                  <a:schemeClr val="dk1"/>
                </a:solidFill>
                <a:latin typeface="Century Gothic"/>
                <a:ea typeface="Century Gothic"/>
                <a:cs typeface="Century Gothic"/>
                <a:sym typeface="Century Gothic"/>
              </a:rPr>
              <a:t>2020-2022</a:t>
            </a:r>
            <a:br>
              <a:rPr lang="en-US" sz="2400" b="1" i="1" u="sng" dirty="0">
                <a:solidFill>
                  <a:schemeClr val="dk1"/>
                </a:solidFill>
                <a:latin typeface="Century Gothic"/>
                <a:ea typeface="Century Gothic"/>
                <a:cs typeface="Century Gothic"/>
                <a:sym typeface="Century Gothic"/>
              </a:rPr>
            </a:br>
            <a:br>
              <a:rPr lang="en-US" sz="2400" b="1" dirty="0">
                <a:solidFill>
                  <a:schemeClr val="dk1"/>
                </a:solidFill>
                <a:latin typeface="Century Gothic"/>
                <a:ea typeface="Century Gothic"/>
                <a:cs typeface="Century Gothic"/>
                <a:sym typeface="Century Gothic"/>
              </a:rPr>
            </a:br>
            <a:br>
              <a:rPr lang="en-US" sz="2400" dirty="0">
                <a:solidFill>
                  <a:schemeClr val="dk1"/>
                </a:solidFill>
                <a:latin typeface="Century Gothic"/>
                <a:ea typeface="Century Gothic"/>
                <a:cs typeface="Century Gothic"/>
                <a:sym typeface="Century Gothic"/>
              </a:rPr>
            </a:br>
            <a:endParaRPr sz="2400" b="1" u="sng" dirty="0">
              <a:solidFill>
                <a:schemeClr val="dk1"/>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97A6BDF4-CAE6-5AC9-A18A-D0D8BC909FB9}"/>
              </a:ext>
            </a:extLst>
          </p:cNvPr>
          <p:cNvSpPr txBox="1"/>
          <p:nvPr/>
        </p:nvSpPr>
        <p:spPr>
          <a:xfrm>
            <a:off x="8439489" y="1182231"/>
            <a:ext cx="3198994" cy="2031325"/>
          </a:xfrm>
          <a:prstGeom prst="rect">
            <a:avLst/>
          </a:prstGeom>
          <a:solidFill>
            <a:schemeClr val="bg1"/>
          </a:solidFill>
          <a:ln>
            <a:solidFill>
              <a:schemeClr val="tx1"/>
            </a:solidFill>
          </a:ln>
        </p:spPr>
        <p:txBody>
          <a:bodyPr wrap="square">
            <a:spAutoFit/>
          </a:bodyPr>
          <a:lstStyle/>
          <a:p>
            <a:r>
              <a:rPr lang="en-US" sz="1400" b="0" i="0" u="none" strike="noStrike" baseline="0" dirty="0">
                <a:solidFill>
                  <a:srgbClr val="000000"/>
                </a:solidFill>
                <a:latin typeface="Times New Roman" panose="02020603050405020304" pitchFamily="18" charset="0"/>
              </a:rPr>
              <a:t>This study provided strong, consistent evidence that docking operations at the existing facility are degrading seagrass habitat quality. The expansion to larger vessels can be expected to produce greater tug roiling impacts, and they will be occurring closer to the IOB community waterfront and adjacent to the highest quality seagrass habitat (Site Z). </a:t>
            </a:r>
            <a:endParaRPr lang="en-US" dirty="0"/>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508B9B34-C2F3-53CC-D79B-D28B56F851D6}"/>
                  </a:ext>
                </a:extLst>
              </p14:cNvPr>
              <p14:cNvContentPartPr/>
              <p14:nvPr/>
            </p14:nvContentPartPr>
            <p14:xfrm>
              <a:off x="8565840" y="1316117"/>
              <a:ext cx="2655360" cy="88920"/>
            </p14:xfrm>
          </p:contentPart>
        </mc:Choice>
        <mc:Fallback xmlns="">
          <p:pic>
            <p:nvPicPr>
              <p:cNvPr id="6" name="Ink 5">
                <a:extLst>
                  <a:ext uri="{FF2B5EF4-FFF2-40B4-BE49-F238E27FC236}">
                    <a16:creationId xmlns:a16="http://schemas.microsoft.com/office/drawing/2014/main" id="{508B9B34-C2F3-53CC-D79B-D28B56F851D6}"/>
                  </a:ext>
                </a:extLst>
              </p:cNvPr>
              <p:cNvPicPr/>
              <p:nvPr/>
            </p:nvPicPr>
            <p:blipFill>
              <a:blip r:embed="rId7"/>
              <a:stretch>
                <a:fillRect/>
              </a:stretch>
            </p:blipFill>
            <p:spPr>
              <a:xfrm>
                <a:off x="8493840" y="1172477"/>
                <a:ext cx="279900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D134C167-B481-E2D6-0E68-9477B3409221}"/>
                  </a:ext>
                </a:extLst>
              </p14:cNvPr>
              <p14:cNvContentPartPr/>
              <p14:nvPr/>
            </p14:nvContentPartPr>
            <p14:xfrm>
              <a:off x="8565840" y="1550117"/>
              <a:ext cx="2719440" cy="37440"/>
            </p14:xfrm>
          </p:contentPart>
        </mc:Choice>
        <mc:Fallback xmlns="">
          <p:pic>
            <p:nvPicPr>
              <p:cNvPr id="7" name="Ink 6">
                <a:extLst>
                  <a:ext uri="{FF2B5EF4-FFF2-40B4-BE49-F238E27FC236}">
                    <a16:creationId xmlns:a16="http://schemas.microsoft.com/office/drawing/2014/main" id="{D134C167-B481-E2D6-0E68-9477B3409221}"/>
                  </a:ext>
                </a:extLst>
              </p:cNvPr>
              <p:cNvPicPr/>
              <p:nvPr/>
            </p:nvPicPr>
            <p:blipFill>
              <a:blip r:embed="rId9"/>
              <a:stretch>
                <a:fillRect/>
              </a:stretch>
            </p:blipFill>
            <p:spPr>
              <a:xfrm>
                <a:off x="8493840" y="1406117"/>
                <a:ext cx="286308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F9AB737C-08B9-3F02-7DA8-06FD2803EB42}"/>
                  </a:ext>
                </a:extLst>
              </p14:cNvPr>
              <p14:cNvContentPartPr/>
              <p14:nvPr/>
            </p14:nvContentPartPr>
            <p14:xfrm>
              <a:off x="8551440" y="1710677"/>
              <a:ext cx="2713680" cy="16560"/>
            </p14:xfrm>
          </p:contentPart>
        </mc:Choice>
        <mc:Fallback xmlns="">
          <p:pic>
            <p:nvPicPr>
              <p:cNvPr id="8" name="Ink 7">
                <a:extLst>
                  <a:ext uri="{FF2B5EF4-FFF2-40B4-BE49-F238E27FC236}">
                    <a16:creationId xmlns:a16="http://schemas.microsoft.com/office/drawing/2014/main" id="{F9AB737C-08B9-3F02-7DA8-06FD2803EB42}"/>
                  </a:ext>
                </a:extLst>
              </p:cNvPr>
              <p:cNvPicPr/>
              <p:nvPr/>
            </p:nvPicPr>
            <p:blipFill>
              <a:blip r:embed="rId11"/>
              <a:stretch>
                <a:fillRect/>
              </a:stretch>
            </p:blipFill>
            <p:spPr>
              <a:xfrm>
                <a:off x="8479440" y="1566677"/>
                <a:ext cx="2857320" cy="304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568C9125-B5EB-3BAA-E89E-524B54B8D525}"/>
                  </a:ext>
                </a:extLst>
              </p14:cNvPr>
              <p14:cNvContentPartPr/>
              <p14:nvPr/>
            </p14:nvContentPartPr>
            <p14:xfrm>
              <a:off x="8536680" y="1893197"/>
              <a:ext cx="1080360" cy="52200"/>
            </p14:xfrm>
          </p:contentPart>
        </mc:Choice>
        <mc:Fallback xmlns="">
          <p:pic>
            <p:nvPicPr>
              <p:cNvPr id="9" name="Ink 8">
                <a:extLst>
                  <a:ext uri="{FF2B5EF4-FFF2-40B4-BE49-F238E27FC236}">
                    <a16:creationId xmlns:a16="http://schemas.microsoft.com/office/drawing/2014/main" id="{568C9125-B5EB-3BAA-E89E-524B54B8D525}"/>
                  </a:ext>
                </a:extLst>
              </p:cNvPr>
              <p:cNvPicPr/>
              <p:nvPr/>
            </p:nvPicPr>
            <p:blipFill>
              <a:blip r:embed="rId13"/>
              <a:stretch>
                <a:fillRect/>
              </a:stretch>
            </p:blipFill>
            <p:spPr>
              <a:xfrm>
                <a:off x="8465040" y="1749197"/>
                <a:ext cx="1224000" cy="339840"/>
              </a:xfrm>
              <a:prstGeom prst="rect">
                <a:avLst/>
              </a:prstGeom>
            </p:spPr>
          </p:pic>
        </mc:Fallback>
      </mc:AlternateContent>
      <p:sp>
        <p:nvSpPr>
          <p:cNvPr id="2" name="Google Shape;270;p7">
            <a:extLst>
              <a:ext uri="{FF2B5EF4-FFF2-40B4-BE49-F238E27FC236}">
                <a16:creationId xmlns:a16="http://schemas.microsoft.com/office/drawing/2014/main" id="{2081C47C-4559-28DE-EC56-8DCA22E41193}"/>
              </a:ext>
            </a:extLst>
          </p:cNvPr>
          <p:cNvSpPr txBox="1">
            <a:spLocks/>
          </p:cNvSpPr>
          <p:nvPr/>
        </p:nvSpPr>
        <p:spPr>
          <a:xfrm>
            <a:off x="3604261" y="1687591"/>
            <a:ext cx="3783445" cy="897655"/>
          </a:xfrm>
          <a:prstGeom prst="rect">
            <a:avLst/>
          </a:prstGeom>
          <a:solidFill>
            <a:srgbClr val="ACE0F4"/>
          </a:solidFill>
          <a:ln>
            <a:noFill/>
          </a:ln>
        </p:spPr>
        <p:txBody>
          <a:bodyPr spcFirstLastPara="1" wrap="square" lIns="27428" tIns="13711" rIns="27428" bIns="13711"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42900" algn="l" rtl="0">
              <a:lnSpc>
                <a:spcPct val="90000"/>
              </a:lnSpc>
              <a:spcBef>
                <a:spcPts val="500"/>
              </a:spcBef>
              <a:spcAft>
                <a:spcPts val="0"/>
              </a:spcAft>
              <a:buClr>
                <a:schemeClr val="dk1"/>
              </a:buClr>
              <a:buSzPts val="1800"/>
              <a:buFont typeface="Arial"/>
              <a:buChar char="•"/>
              <a:defRPr sz="1600" b="0" i="0" u="none" strike="noStrike" cap="none">
                <a:solidFill>
                  <a:srgbClr val="262626"/>
                </a:solidFill>
                <a:latin typeface="Gill Sans"/>
                <a:ea typeface="Gill Sans"/>
                <a:cs typeface="Gill Sans"/>
                <a:sym typeface="Gill Sans"/>
              </a:defRPr>
            </a:lvl2pPr>
            <a:lvl3pPr marL="1371600" marR="0" lvl="2" indent="-342900" algn="l" rtl="0">
              <a:lnSpc>
                <a:spcPct val="90000"/>
              </a:lnSpc>
              <a:spcBef>
                <a:spcPts val="500"/>
              </a:spcBef>
              <a:spcAft>
                <a:spcPts val="0"/>
              </a:spcAft>
              <a:buClr>
                <a:schemeClr val="dk1"/>
              </a:buClr>
              <a:buSzPts val="1800"/>
              <a:buFont typeface="Arial"/>
              <a:buChar char="•"/>
              <a:defRPr sz="1600" b="0" i="0" u="none" strike="noStrike" cap="none">
                <a:solidFill>
                  <a:srgbClr val="262626"/>
                </a:solidFill>
                <a:latin typeface="Gill Sans"/>
                <a:ea typeface="Gill Sans"/>
                <a:cs typeface="Gill Sans"/>
                <a:sym typeface="Gill Sans"/>
              </a:defRPr>
            </a:lvl3pPr>
            <a:lvl4pPr marL="1828800" marR="0" lvl="3" indent="-342900" algn="l" rtl="0">
              <a:lnSpc>
                <a:spcPct val="90000"/>
              </a:lnSpc>
              <a:spcBef>
                <a:spcPts val="500"/>
              </a:spcBef>
              <a:spcAft>
                <a:spcPts val="0"/>
              </a:spcAft>
              <a:buClr>
                <a:schemeClr val="dk1"/>
              </a:buClr>
              <a:buSzPts val="1800"/>
              <a:buFont typeface="Arial"/>
              <a:buChar char="•"/>
              <a:defRPr sz="1600" b="0" i="0" u="none" strike="noStrike" cap="none">
                <a:solidFill>
                  <a:srgbClr val="262626"/>
                </a:solidFill>
                <a:latin typeface="Gill Sans"/>
                <a:ea typeface="Gill Sans"/>
                <a:cs typeface="Gill Sans"/>
                <a:sym typeface="Gill Sans"/>
              </a:defRPr>
            </a:lvl4pPr>
            <a:lvl5pPr marL="2286000" marR="0" lvl="4" indent="-342900" algn="l" rtl="0">
              <a:lnSpc>
                <a:spcPct val="90000"/>
              </a:lnSpc>
              <a:spcBef>
                <a:spcPts val="500"/>
              </a:spcBef>
              <a:spcAft>
                <a:spcPts val="0"/>
              </a:spcAft>
              <a:buClr>
                <a:schemeClr val="dk1"/>
              </a:buClr>
              <a:buSzPts val="1800"/>
              <a:buFont typeface="Arial"/>
              <a:buChar char="•"/>
              <a:defRPr sz="1600" b="0" i="0" u="none" strike="noStrike" cap="none">
                <a:solidFill>
                  <a:srgbClr val="262626"/>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6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6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6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600" b="0" i="0" u="none" strike="noStrike" cap="none">
                <a:solidFill>
                  <a:schemeClr val="dk1"/>
                </a:solidFill>
                <a:latin typeface="Gill Sans"/>
                <a:ea typeface="Gill Sans"/>
                <a:cs typeface="Gill Sans"/>
                <a:sym typeface="Gill Sans"/>
              </a:defRPr>
            </a:lvl9pPr>
          </a:lstStyle>
          <a:p>
            <a:pPr marL="0" indent="0" algn="ctr">
              <a:spcBef>
                <a:spcPts val="0"/>
              </a:spcBef>
              <a:buSzPts val="6000"/>
              <a:buFont typeface="Arial"/>
              <a:buNone/>
            </a:pPr>
            <a:r>
              <a:rPr lang="en-US" sz="1867" u="sng" dirty="0"/>
              <a:t>WHAT EFFECT WILL INTAKE &amp; DISCHARGE HAVE ON EVEN MORE  SEAGRASS LOSS?</a:t>
            </a:r>
            <a:endParaRPr lang="en-US" sz="1867" dirty="0"/>
          </a:p>
          <a:p>
            <a:pPr marL="342889" indent="-228590" algn="ctr">
              <a:buSzPts val="6000"/>
              <a:buFont typeface="Arial"/>
              <a:buNone/>
            </a:pPr>
            <a:endParaRPr lang="en-US" b="1" dirty="0"/>
          </a:p>
          <a:p>
            <a:pPr marL="342889" indent="-228590" algn="ctr">
              <a:buSzPts val="6000"/>
              <a:buFont typeface="Arial"/>
              <a:buNone/>
            </a:pPr>
            <a:endParaRPr lang="en-US" b="1" dirty="0"/>
          </a:p>
          <a:p>
            <a:pPr marL="342889" indent="-228590" algn="ctr">
              <a:buSzPts val="6000"/>
              <a:buFont typeface="Arial"/>
              <a:buNone/>
            </a:pPr>
            <a:endParaRPr lang="en-US" b="1" dirty="0"/>
          </a:p>
        </p:txBody>
      </p:sp>
      <p:sp>
        <p:nvSpPr>
          <p:cNvPr id="10" name="Oval 9">
            <a:extLst>
              <a:ext uri="{FF2B5EF4-FFF2-40B4-BE49-F238E27FC236}">
                <a16:creationId xmlns:a16="http://schemas.microsoft.com/office/drawing/2014/main" id="{AC63B3CC-BB87-B291-06FA-0D5CEB69402D}"/>
              </a:ext>
            </a:extLst>
          </p:cNvPr>
          <p:cNvSpPr/>
          <p:nvPr/>
        </p:nvSpPr>
        <p:spPr>
          <a:xfrm rot="19964048">
            <a:off x="3593791" y="5580686"/>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74;p7">
            <a:extLst>
              <a:ext uri="{FF2B5EF4-FFF2-40B4-BE49-F238E27FC236}">
                <a16:creationId xmlns:a16="http://schemas.microsoft.com/office/drawing/2014/main" id="{3109B7D3-84A4-F981-76F9-DD5DFBF6A5F8}"/>
              </a:ext>
            </a:extLst>
          </p:cNvPr>
          <p:cNvSpPr txBox="1"/>
          <p:nvPr/>
        </p:nvSpPr>
        <p:spPr>
          <a:xfrm>
            <a:off x="3703733" y="5147868"/>
            <a:ext cx="1257300" cy="348851"/>
          </a:xfrm>
          <a:prstGeom prst="rect">
            <a:avLst/>
          </a:prstGeom>
          <a:solidFill>
            <a:srgbClr val="92D050"/>
          </a:solidFill>
          <a:ln>
            <a:noFill/>
          </a:ln>
        </p:spPr>
        <p:txBody>
          <a:bodyPr spcFirstLastPara="1" wrap="square" lIns="78375" tIns="39188" rIns="78375" bIns="39188" anchor="ctr" anchorCtr="0">
            <a:normAutofit/>
          </a:bodyPr>
          <a:lstStyle/>
          <a:p>
            <a:pPr algn="ctr"/>
            <a:r>
              <a:rPr lang="en-US" sz="720" b="1" i="1" dirty="0">
                <a:latin typeface="Tahoma"/>
                <a:ea typeface="Tahoma"/>
                <a:cs typeface="Tahoma"/>
                <a:sym typeface="Tahoma"/>
              </a:rPr>
              <a:t>UPSTREAM DIVERSION</a:t>
            </a:r>
            <a:endParaRPr sz="420" dirty="0"/>
          </a:p>
        </p:txBody>
      </p:sp>
    </p:spTree>
    <p:extLst>
      <p:ext uri="{BB962C8B-B14F-4D97-AF65-F5344CB8AC3E}">
        <p14:creationId xmlns:p14="http://schemas.microsoft.com/office/powerpoint/2010/main" val="2596659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E50A8-F7CC-4F46-B07B-1B5E30ECA07F}"/>
              </a:ext>
            </a:extLst>
          </p:cNvPr>
          <p:cNvPicPr>
            <a:picLocks noChangeAspect="1"/>
          </p:cNvPicPr>
          <p:nvPr/>
        </p:nvPicPr>
        <p:blipFill>
          <a:blip r:embed="rId3"/>
          <a:stretch>
            <a:fillRect/>
          </a:stretch>
        </p:blipFill>
        <p:spPr>
          <a:xfrm>
            <a:off x="1092344" y="3532200"/>
            <a:ext cx="5053377" cy="2954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6BDE75B2-10C2-4DA8-ABB3-ADE8EC5E33A5}"/>
              </a:ext>
            </a:extLst>
          </p:cNvPr>
          <p:cNvSpPr>
            <a:spLocks noGrp="1"/>
          </p:cNvSpPr>
          <p:nvPr>
            <p:ph type="title"/>
          </p:nvPr>
        </p:nvSpPr>
        <p:spPr>
          <a:xfrm>
            <a:off x="3248297" y="-24702"/>
            <a:ext cx="5362303" cy="613919"/>
          </a:xfrm>
        </p:spPr>
        <p:txBody>
          <a:bodyPr>
            <a:normAutofit fontScale="90000"/>
          </a:bodyPr>
          <a:lstStyle/>
          <a:p>
            <a:pPr algn="ctr"/>
            <a:br>
              <a:rPr lang="en-US" sz="1980" b="1" dirty="0"/>
            </a:br>
            <a:r>
              <a:rPr lang="en-US" sz="1980" b="1" dirty="0"/>
              <a:t>ENBRIDGE – </a:t>
            </a:r>
            <a:r>
              <a:rPr lang="en-US" sz="1980" b="1" i="1" u="sng" dirty="0"/>
              <a:t>LARGEST</a:t>
            </a:r>
            <a:r>
              <a:rPr lang="en-US" sz="1980" b="1" dirty="0"/>
              <a:t>  NORTH AMERICA OIL EXPORTER</a:t>
            </a:r>
          </a:p>
        </p:txBody>
      </p:sp>
      <p:sp>
        <p:nvSpPr>
          <p:cNvPr id="5" name="Slide Number Placeholder 4">
            <a:extLst>
              <a:ext uri="{FF2B5EF4-FFF2-40B4-BE49-F238E27FC236}">
                <a16:creationId xmlns:a16="http://schemas.microsoft.com/office/drawing/2014/main" id="{2E3F04B2-660D-4193-8469-98E21FEC7274}"/>
              </a:ext>
            </a:extLst>
          </p:cNvPr>
          <p:cNvSpPr>
            <a:spLocks noGrp="1"/>
          </p:cNvSpPr>
          <p:nvPr>
            <p:ph type="sldNum" sz="quarter" idx="12"/>
          </p:nvPr>
        </p:nvSpPr>
        <p:spPr/>
        <p:txBody>
          <a:bodyPr/>
          <a:lstStyle/>
          <a:p>
            <a:fld id="{203EC553-F6BF-4F13-9E3D-727362152F87}" type="slidenum">
              <a:rPr lang="es-ES_tradnl" altLang="en-US" smtClean="0"/>
              <a:pPr/>
              <a:t>11</a:t>
            </a:fld>
            <a:endParaRPr lang="es-ES_tradnl" altLang="en-US"/>
          </a:p>
        </p:txBody>
      </p:sp>
      <p:pic>
        <p:nvPicPr>
          <p:cNvPr id="7" name="Picture 6">
            <a:extLst>
              <a:ext uri="{FF2B5EF4-FFF2-40B4-BE49-F238E27FC236}">
                <a16:creationId xmlns:a16="http://schemas.microsoft.com/office/drawing/2014/main" id="{5B01E20E-67D0-4A6B-B546-40653E6DA3AA}"/>
              </a:ext>
            </a:extLst>
          </p:cNvPr>
          <p:cNvPicPr>
            <a:picLocks noChangeAspect="1"/>
          </p:cNvPicPr>
          <p:nvPr/>
        </p:nvPicPr>
        <p:blipFill>
          <a:blip r:embed="rId4"/>
          <a:stretch>
            <a:fillRect/>
          </a:stretch>
        </p:blipFill>
        <p:spPr>
          <a:xfrm rot="5400000">
            <a:off x="2268826" y="-475970"/>
            <a:ext cx="2651761" cy="5053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2">
            <a:extLst>
              <a:ext uri="{FF2B5EF4-FFF2-40B4-BE49-F238E27FC236}">
                <a16:creationId xmlns:a16="http://schemas.microsoft.com/office/drawing/2014/main" id="{CC20AEC2-45CD-434F-85F1-A35B0B7E4980}"/>
              </a:ext>
            </a:extLst>
          </p:cNvPr>
          <p:cNvSpPr txBox="1">
            <a:spLocks noChangeArrowheads="1"/>
          </p:cNvSpPr>
          <p:nvPr/>
        </p:nvSpPr>
        <p:spPr>
          <a:xfrm>
            <a:off x="2853417" y="1295000"/>
            <a:ext cx="1874520" cy="560540"/>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lIns="78376" tIns="39188" rIns="78376" bIns="39188" anchor="ctr">
            <a:normAutofit/>
          </a:bodyPr>
          <a:lstStyle/>
          <a:p>
            <a:pPr algn="ctr" eaLnBrk="0" hangingPunct="0">
              <a:defRPr/>
            </a:pPr>
            <a:r>
              <a:rPr lang="es-MX" sz="840" b="1" i="1" cap="all" dirty="0">
                <a:solidFill>
                  <a:sysClr val="windowText" lastClr="000000"/>
                </a:solidFill>
                <a:effectLst>
                  <a:reflection blurRad="12700" stA="48000" endA="300" endPos="55000" dir="5400000" sy="-90000" algn="bl" rotWithShape="0"/>
                </a:effectLst>
                <a:latin typeface="Tahoma" pitchFamily="34" charset="0"/>
                <a:ea typeface="+mj-ea"/>
                <a:cs typeface="+mj-cs"/>
              </a:rPr>
              <a:t>Silt plume from dockING August 2020</a:t>
            </a:r>
          </a:p>
        </p:txBody>
      </p:sp>
      <p:sp>
        <p:nvSpPr>
          <p:cNvPr id="14" name="Rectangle 2">
            <a:extLst>
              <a:ext uri="{FF2B5EF4-FFF2-40B4-BE49-F238E27FC236}">
                <a16:creationId xmlns:a16="http://schemas.microsoft.com/office/drawing/2014/main" id="{FD9ED42D-BC47-4B8E-8D3A-071CC90E8EE1}"/>
              </a:ext>
            </a:extLst>
          </p:cNvPr>
          <p:cNvSpPr txBox="1">
            <a:spLocks noChangeArrowheads="1"/>
          </p:cNvSpPr>
          <p:nvPr/>
        </p:nvSpPr>
        <p:spPr>
          <a:xfrm>
            <a:off x="3448180" y="3079185"/>
            <a:ext cx="684995" cy="273116"/>
          </a:xfrm>
          <a:prstGeom prst="rect">
            <a:avLst/>
          </a:prstGeom>
          <a:solidFill>
            <a:srgbClr val="FFD347"/>
          </a:solidFill>
        </p:spPr>
        <p:txBody>
          <a:bodyPr lIns="78376" tIns="39188" rIns="78376" bIns="39188" anchor="ctr">
            <a:normAutofit fontScale="85000" lnSpcReduction="10000"/>
          </a:bodyPr>
          <a:lstStyle/>
          <a:p>
            <a:pPr eaLnBrk="0" hangingPunct="0">
              <a:defRPr/>
            </a:pPr>
            <a:r>
              <a:rPr lang="es-MX" sz="840" b="1" i="1" cap="all" dirty="0">
                <a:solidFill>
                  <a:sysClr val="windowText" lastClr="000000"/>
                </a:solidFill>
                <a:effectLst>
                  <a:reflection blurRad="12700" stA="48000" endA="300" endPos="55000" dir="5400000" sy="-90000" algn="bl" rotWithShape="0"/>
                </a:effectLst>
                <a:latin typeface="Tahoma" pitchFamily="34" charset="0"/>
                <a:ea typeface="+mj-ea"/>
                <a:cs typeface="+mj-cs"/>
              </a:rPr>
              <a:t> enbridge</a:t>
            </a:r>
          </a:p>
        </p:txBody>
      </p:sp>
      <p:sp>
        <p:nvSpPr>
          <p:cNvPr id="16" name="Rectangle 2">
            <a:extLst>
              <a:ext uri="{FF2B5EF4-FFF2-40B4-BE49-F238E27FC236}">
                <a16:creationId xmlns:a16="http://schemas.microsoft.com/office/drawing/2014/main" id="{2AAF147A-643F-4DF1-B2E5-56719BA7B4E3}"/>
              </a:ext>
            </a:extLst>
          </p:cNvPr>
          <p:cNvSpPr txBox="1">
            <a:spLocks noChangeArrowheads="1"/>
          </p:cNvSpPr>
          <p:nvPr/>
        </p:nvSpPr>
        <p:spPr>
          <a:xfrm>
            <a:off x="2776631" y="5985177"/>
            <a:ext cx="1394460" cy="51831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lIns="78376" tIns="39188" rIns="78376" bIns="39188" anchor="ctr">
            <a:normAutofit/>
          </a:bodyPr>
          <a:lstStyle/>
          <a:p>
            <a:pPr algn="ctr" eaLnBrk="0" hangingPunct="0">
              <a:defRPr/>
            </a:pPr>
            <a:r>
              <a:rPr lang="es-MX" sz="1080" b="1" i="1" cap="all" dirty="0">
                <a:solidFill>
                  <a:sysClr val="windowText" lastClr="000000"/>
                </a:solidFill>
                <a:effectLst>
                  <a:reflection blurRad="12700" stA="48000" endA="300" endPos="55000" dir="5400000" sy="-90000" algn="bl" rotWithShape="0"/>
                </a:effectLst>
                <a:latin typeface="Tahoma" pitchFamily="34" charset="0"/>
                <a:ea typeface="+mj-ea"/>
                <a:cs typeface="+mj-cs"/>
              </a:rPr>
              <a:t>DRONE IMAGE 6/3/2021</a:t>
            </a:r>
          </a:p>
        </p:txBody>
      </p:sp>
      <p:sp>
        <p:nvSpPr>
          <p:cNvPr id="17" name="Star: 4 Points 16">
            <a:extLst>
              <a:ext uri="{FF2B5EF4-FFF2-40B4-BE49-F238E27FC236}">
                <a16:creationId xmlns:a16="http://schemas.microsoft.com/office/drawing/2014/main" id="{31ED1B0A-0C0D-41D9-825B-937C4ABC4ECE}"/>
              </a:ext>
            </a:extLst>
          </p:cNvPr>
          <p:cNvSpPr/>
          <p:nvPr/>
        </p:nvSpPr>
        <p:spPr>
          <a:xfrm>
            <a:off x="3896771" y="4825878"/>
            <a:ext cx="274320" cy="238169"/>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pic>
        <p:nvPicPr>
          <p:cNvPr id="18" name="Picture 17">
            <a:extLst>
              <a:ext uri="{FF2B5EF4-FFF2-40B4-BE49-F238E27FC236}">
                <a16:creationId xmlns:a16="http://schemas.microsoft.com/office/drawing/2014/main" id="{771CF934-EBE9-4F32-AB4D-A897FD24C988}"/>
              </a:ext>
            </a:extLst>
          </p:cNvPr>
          <p:cNvPicPr>
            <a:picLocks noChangeAspect="1"/>
          </p:cNvPicPr>
          <p:nvPr/>
        </p:nvPicPr>
        <p:blipFill>
          <a:blip r:embed="rId5"/>
          <a:stretch>
            <a:fillRect/>
          </a:stretch>
        </p:blipFill>
        <p:spPr>
          <a:xfrm>
            <a:off x="6246554" y="730950"/>
            <a:ext cx="3972780" cy="2651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Star: 4 Points 18">
            <a:extLst>
              <a:ext uri="{FF2B5EF4-FFF2-40B4-BE49-F238E27FC236}">
                <a16:creationId xmlns:a16="http://schemas.microsoft.com/office/drawing/2014/main" id="{04F95EC6-60F0-4C6D-AFCB-AF3EDBF79AA7}"/>
              </a:ext>
            </a:extLst>
          </p:cNvPr>
          <p:cNvSpPr/>
          <p:nvPr/>
        </p:nvSpPr>
        <p:spPr>
          <a:xfrm>
            <a:off x="7939833" y="2032775"/>
            <a:ext cx="334363" cy="25991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sp>
        <p:nvSpPr>
          <p:cNvPr id="22" name="Rectangle 2">
            <a:extLst>
              <a:ext uri="{FF2B5EF4-FFF2-40B4-BE49-F238E27FC236}">
                <a16:creationId xmlns:a16="http://schemas.microsoft.com/office/drawing/2014/main" id="{E5DCCB58-9751-4983-A87D-F84EB717277A}"/>
              </a:ext>
            </a:extLst>
          </p:cNvPr>
          <p:cNvSpPr txBox="1">
            <a:spLocks noChangeArrowheads="1"/>
          </p:cNvSpPr>
          <p:nvPr/>
        </p:nvSpPr>
        <p:spPr>
          <a:xfrm>
            <a:off x="8107015" y="2967439"/>
            <a:ext cx="1260839" cy="423983"/>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lIns="78376" tIns="39188" rIns="78376" bIns="39188" anchor="ctr">
            <a:normAutofit/>
          </a:bodyPr>
          <a:lstStyle/>
          <a:p>
            <a:pPr algn="ctr" eaLnBrk="0" hangingPunct="0">
              <a:defRPr/>
            </a:pPr>
            <a:r>
              <a:rPr lang="es-MX" sz="840" b="1" i="1" cap="all" dirty="0">
                <a:solidFill>
                  <a:sysClr val="windowText" lastClr="000000"/>
                </a:solidFill>
                <a:effectLst>
                  <a:reflection blurRad="12700" stA="48000" endA="300" endPos="55000" dir="5400000" sy="-90000" algn="bl" rotWithShape="0"/>
                </a:effectLst>
                <a:latin typeface="Tahoma" pitchFamily="34" charset="0"/>
                <a:ea typeface="+mj-ea"/>
                <a:cs typeface="+mj-cs"/>
              </a:rPr>
              <a:t>Google GLO IMAGE 12/31/2008</a:t>
            </a:r>
          </a:p>
        </p:txBody>
      </p:sp>
      <p:pic>
        <p:nvPicPr>
          <p:cNvPr id="25" name="Picture 24">
            <a:extLst>
              <a:ext uri="{FF2B5EF4-FFF2-40B4-BE49-F238E27FC236}">
                <a16:creationId xmlns:a16="http://schemas.microsoft.com/office/drawing/2014/main" id="{920A5723-75B3-41A7-A65F-94580085DF3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832705" y="119446"/>
            <a:ext cx="1096648" cy="501953"/>
          </a:xfrm>
          <a:prstGeom prst="rect">
            <a:avLst/>
          </a:prstGeom>
        </p:spPr>
      </p:pic>
      <p:sp>
        <p:nvSpPr>
          <p:cNvPr id="26" name="Rectangle 2">
            <a:extLst>
              <a:ext uri="{FF2B5EF4-FFF2-40B4-BE49-F238E27FC236}">
                <a16:creationId xmlns:a16="http://schemas.microsoft.com/office/drawing/2014/main" id="{E3F02644-E2E8-4757-ABEB-B88FFAE8F1C0}"/>
              </a:ext>
            </a:extLst>
          </p:cNvPr>
          <p:cNvSpPr txBox="1">
            <a:spLocks noChangeArrowheads="1"/>
          </p:cNvSpPr>
          <p:nvPr/>
        </p:nvSpPr>
        <p:spPr>
          <a:xfrm>
            <a:off x="2782646" y="5026188"/>
            <a:ext cx="795186" cy="273116"/>
          </a:xfrm>
          <a:prstGeom prst="rect">
            <a:avLst/>
          </a:prstGeom>
          <a:solidFill>
            <a:srgbClr val="FFD347"/>
          </a:solidFill>
        </p:spPr>
        <p:txBody>
          <a:bodyPr lIns="78376" tIns="39188" rIns="78376" bIns="39188" anchor="ctr">
            <a:normAutofit/>
          </a:bodyPr>
          <a:lstStyle/>
          <a:p>
            <a:pPr eaLnBrk="0" hangingPunct="0">
              <a:defRPr/>
            </a:pPr>
            <a:r>
              <a:rPr lang="es-MX" sz="840" b="1" i="1" cap="all" dirty="0">
                <a:solidFill>
                  <a:sysClr val="windowText" lastClr="000000"/>
                </a:solidFill>
                <a:effectLst>
                  <a:reflection blurRad="12700" stA="48000" endA="300" endPos="55000" dir="5400000" sy="-90000" algn="bl" rotWithShape="0"/>
                </a:effectLst>
                <a:latin typeface="Tahoma" pitchFamily="34" charset="0"/>
                <a:ea typeface="+mj-ea"/>
                <a:cs typeface="+mj-cs"/>
              </a:rPr>
              <a:t>enbridge</a:t>
            </a:r>
          </a:p>
        </p:txBody>
      </p:sp>
      <p:sp>
        <p:nvSpPr>
          <p:cNvPr id="23" name="Star: 4 Points 22">
            <a:extLst>
              <a:ext uri="{FF2B5EF4-FFF2-40B4-BE49-F238E27FC236}">
                <a16:creationId xmlns:a16="http://schemas.microsoft.com/office/drawing/2014/main" id="{98D8E638-46CE-4935-A36A-71671FC86716}"/>
              </a:ext>
            </a:extLst>
          </p:cNvPr>
          <p:cNvSpPr/>
          <p:nvPr/>
        </p:nvSpPr>
        <p:spPr>
          <a:xfrm>
            <a:off x="3996015" y="2752162"/>
            <a:ext cx="274320" cy="238169"/>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sp>
        <p:nvSpPr>
          <p:cNvPr id="27" name="Star: 4 Points 26">
            <a:extLst>
              <a:ext uri="{FF2B5EF4-FFF2-40B4-BE49-F238E27FC236}">
                <a16:creationId xmlns:a16="http://schemas.microsoft.com/office/drawing/2014/main" id="{D5A20CB8-E59C-48BE-BA0E-7127F69E6CC1}"/>
              </a:ext>
            </a:extLst>
          </p:cNvPr>
          <p:cNvSpPr/>
          <p:nvPr/>
        </p:nvSpPr>
        <p:spPr>
          <a:xfrm>
            <a:off x="3996015" y="2513993"/>
            <a:ext cx="274320" cy="238169"/>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sp>
        <p:nvSpPr>
          <p:cNvPr id="28" name="Star: 4 Points 27">
            <a:extLst>
              <a:ext uri="{FF2B5EF4-FFF2-40B4-BE49-F238E27FC236}">
                <a16:creationId xmlns:a16="http://schemas.microsoft.com/office/drawing/2014/main" id="{CAD12CC3-4B0D-4CF6-970C-60E10649AD2A}"/>
              </a:ext>
            </a:extLst>
          </p:cNvPr>
          <p:cNvSpPr/>
          <p:nvPr/>
        </p:nvSpPr>
        <p:spPr>
          <a:xfrm>
            <a:off x="6775657" y="2115730"/>
            <a:ext cx="274320" cy="238169"/>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sp>
        <p:nvSpPr>
          <p:cNvPr id="29" name="Star: 4 Points 28">
            <a:extLst>
              <a:ext uri="{FF2B5EF4-FFF2-40B4-BE49-F238E27FC236}">
                <a16:creationId xmlns:a16="http://schemas.microsoft.com/office/drawing/2014/main" id="{4556CDF2-D4D0-45BF-9D03-B38DBDADBAC2}"/>
              </a:ext>
            </a:extLst>
          </p:cNvPr>
          <p:cNvSpPr/>
          <p:nvPr/>
        </p:nvSpPr>
        <p:spPr>
          <a:xfrm>
            <a:off x="2445812" y="4890503"/>
            <a:ext cx="274320" cy="238169"/>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pic>
        <p:nvPicPr>
          <p:cNvPr id="9" name="Picture 8">
            <a:extLst>
              <a:ext uri="{FF2B5EF4-FFF2-40B4-BE49-F238E27FC236}">
                <a16:creationId xmlns:a16="http://schemas.microsoft.com/office/drawing/2014/main" id="{60A82B10-2427-CBFF-4553-D776CF1691EC}"/>
              </a:ext>
            </a:extLst>
          </p:cNvPr>
          <p:cNvPicPr>
            <a:picLocks noChangeAspect="1"/>
          </p:cNvPicPr>
          <p:nvPr/>
        </p:nvPicPr>
        <p:blipFill>
          <a:blip r:embed="rId7"/>
          <a:stretch>
            <a:fillRect/>
          </a:stretch>
        </p:blipFill>
        <p:spPr>
          <a:xfrm>
            <a:off x="6278232" y="3524444"/>
            <a:ext cx="3941101" cy="2970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2">
            <a:extLst>
              <a:ext uri="{FF2B5EF4-FFF2-40B4-BE49-F238E27FC236}">
                <a16:creationId xmlns:a16="http://schemas.microsoft.com/office/drawing/2014/main" id="{47D14B72-2953-32E7-1A39-BF5AE75BD5B9}"/>
              </a:ext>
            </a:extLst>
          </p:cNvPr>
          <p:cNvSpPr txBox="1">
            <a:spLocks noChangeArrowheads="1"/>
          </p:cNvSpPr>
          <p:nvPr/>
        </p:nvSpPr>
        <p:spPr>
          <a:xfrm>
            <a:off x="8498269" y="6067677"/>
            <a:ext cx="1260839" cy="423983"/>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lIns="78376" tIns="39188" rIns="78376" bIns="39188" anchor="ctr">
            <a:normAutofit/>
          </a:bodyPr>
          <a:lstStyle/>
          <a:p>
            <a:pPr algn="ctr" eaLnBrk="0" hangingPunct="0">
              <a:defRPr/>
            </a:pPr>
            <a:r>
              <a:rPr lang="es-MX" sz="840" b="1" i="1" cap="all" dirty="0">
                <a:solidFill>
                  <a:sysClr val="windowText" lastClr="000000"/>
                </a:solidFill>
                <a:effectLst>
                  <a:reflection blurRad="12700" stA="48000" endA="300" endPos="55000" dir="5400000" sy="-90000" algn="bl" rotWithShape="0"/>
                </a:effectLst>
                <a:latin typeface="Tahoma" pitchFamily="34" charset="0"/>
                <a:ea typeface="+mj-ea"/>
                <a:cs typeface="+mj-cs"/>
              </a:rPr>
              <a:t>Google earth pro IMAGE 3/2022</a:t>
            </a:r>
          </a:p>
        </p:txBody>
      </p:sp>
      <p:sp>
        <p:nvSpPr>
          <p:cNvPr id="12" name="Star: 4 Points 11">
            <a:extLst>
              <a:ext uri="{FF2B5EF4-FFF2-40B4-BE49-F238E27FC236}">
                <a16:creationId xmlns:a16="http://schemas.microsoft.com/office/drawing/2014/main" id="{402F95AD-B952-0EB9-BB50-E270BF0818E3}"/>
              </a:ext>
            </a:extLst>
          </p:cNvPr>
          <p:cNvSpPr/>
          <p:nvPr/>
        </p:nvSpPr>
        <p:spPr>
          <a:xfrm>
            <a:off x="7629517" y="4766274"/>
            <a:ext cx="334363" cy="25991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sp>
        <p:nvSpPr>
          <p:cNvPr id="13" name="Star: 4 Points 12">
            <a:extLst>
              <a:ext uri="{FF2B5EF4-FFF2-40B4-BE49-F238E27FC236}">
                <a16:creationId xmlns:a16="http://schemas.microsoft.com/office/drawing/2014/main" id="{84E9C7B2-3958-0569-75CA-92E3A9A9250B}"/>
              </a:ext>
            </a:extLst>
          </p:cNvPr>
          <p:cNvSpPr/>
          <p:nvPr/>
        </p:nvSpPr>
        <p:spPr>
          <a:xfrm>
            <a:off x="6775657" y="4809668"/>
            <a:ext cx="334363" cy="259914"/>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sp>
        <p:nvSpPr>
          <p:cNvPr id="15" name="Rectangle 2">
            <a:extLst>
              <a:ext uri="{FF2B5EF4-FFF2-40B4-BE49-F238E27FC236}">
                <a16:creationId xmlns:a16="http://schemas.microsoft.com/office/drawing/2014/main" id="{E4E97862-4C8B-0A62-E28A-2A07FBBC58E2}"/>
              </a:ext>
            </a:extLst>
          </p:cNvPr>
          <p:cNvSpPr txBox="1">
            <a:spLocks noChangeArrowheads="1"/>
          </p:cNvSpPr>
          <p:nvPr/>
        </p:nvSpPr>
        <p:spPr>
          <a:xfrm>
            <a:off x="6246553" y="3066200"/>
            <a:ext cx="684995" cy="273116"/>
          </a:xfrm>
          <a:prstGeom prst="rect">
            <a:avLst/>
          </a:prstGeom>
          <a:solidFill>
            <a:srgbClr val="FFD347"/>
          </a:solidFill>
        </p:spPr>
        <p:txBody>
          <a:bodyPr lIns="78376" tIns="39188" rIns="78376" bIns="39188" anchor="ctr">
            <a:normAutofit fontScale="85000" lnSpcReduction="10000"/>
          </a:bodyPr>
          <a:lstStyle/>
          <a:p>
            <a:pPr eaLnBrk="0" hangingPunct="0">
              <a:defRPr/>
            </a:pPr>
            <a:r>
              <a:rPr lang="es-MX" sz="840" b="1" i="1" cap="all" dirty="0">
                <a:solidFill>
                  <a:sysClr val="windowText" lastClr="000000"/>
                </a:solidFill>
                <a:effectLst>
                  <a:reflection blurRad="12700" stA="48000" endA="300" endPos="55000" dir="5400000" sy="-90000" algn="bl" rotWithShape="0"/>
                </a:effectLst>
                <a:latin typeface="Tahoma" pitchFamily="34" charset="0"/>
                <a:ea typeface="+mj-ea"/>
                <a:cs typeface="+mj-cs"/>
              </a:rPr>
              <a:t> enbridge</a:t>
            </a:r>
          </a:p>
        </p:txBody>
      </p:sp>
      <p:sp>
        <p:nvSpPr>
          <p:cNvPr id="31" name="Rectangle 2">
            <a:extLst>
              <a:ext uri="{FF2B5EF4-FFF2-40B4-BE49-F238E27FC236}">
                <a16:creationId xmlns:a16="http://schemas.microsoft.com/office/drawing/2014/main" id="{4E491CC0-0302-BE70-AB3D-03037D118E30}"/>
              </a:ext>
            </a:extLst>
          </p:cNvPr>
          <p:cNvSpPr txBox="1">
            <a:spLocks noChangeArrowheads="1"/>
          </p:cNvSpPr>
          <p:nvPr/>
        </p:nvSpPr>
        <p:spPr>
          <a:xfrm>
            <a:off x="7521422" y="3593417"/>
            <a:ext cx="684995" cy="273116"/>
          </a:xfrm>
          <a:prstGeom prst="rect">
            <a:avLst/>
          </a:prstGeom>
          <a:solidFill>
            <a:srgbClr val="FFD347"/>
          </a:solidFill>
        </p:spPr>
        <p:txBody>
          <a:bodyPr lIns="78376" tIns="39188" rIns="78376" bIns="39188" anchor="ctr">
            <a:normAutofit fontScale="85000" lnSpcReduction="10000"/>
          </a:bodyPr>
          <a:lstStyle/>
          <a:p>
            <a:pPr eaLnBrk="0" hangingPunct="0">
              <a:defRPr/>
            </a:pPr>
            <a:r>
              <a:rPr lang="es-MX" sz="840" b="1" i="1" cap="all" dirty="0">
                <a:solidFill>
                  <a:sysClr val="windowText" lastClr="000000"/>
                </a:solidFill>
                <a:effectLst>
                  <a:reflection blurRad="12700" stA="48000" endA="300" endPos="55000" dir="5400000" sy="-90000" algn="bl" rotWithShape="0"/>
                </a:effectLst>
                <a:latin typeface="Tahoma" pitchFamily="34" charset="0"/>
                <a:ea typeface="+mj-ea"/>
                <a:cs typeface="+mj-cs"/>
              </a:rPr>
              <a:t> enbridge</a:t>
            </a:r>
          </a:p>
        </p:txBody>
      </p:sp>
      <p:sp>
        <p:nvSpPr>
          <p:cNvPr id="6" name="TextBox 5">
            <a:extLst>
              <a:ext uri="{FF2B5EF4-FFF2-40B4-BE49-F238E27FC236}">
                <a16:creationId xmlns:a16="http://schemas.microsoft.com/office/drawing/2014/main" id="{B2DC7038-0867-3A95-3D01-CD9B1EBE35FF}"/>
              </a:ext>
            </a:extLst>
          </p:cNvPr>
          <p:cNvSpPr txBox="1"/>
          <p:nvPr/>
        </p:nvSpPr>
        <p:spPr>
          <a:xfrm>
            <a:off x="4206081" y="5976568"/>
            <a:ext cx="4272008" cy="535531"/>
          </a:xfrm>
          <a:prstGeom prst="rect">
            <a:avLst/>
          </a:prstGeom>
          <a:solidFill>
            <a:schemeClr val="bg1"/>
          </a:solidFill>
        </p:spPr>
        <p:txBody>
          <a:bodyPr wrap="square">
            <a:spAutoFit/>
          </a:bodyPr>
          <a:lstStyle/>
          <a:p>
            <a:r>
              <a:rPr lang="en-US" sz="1440" dirty="0"/>
              <a:t>Silt Plume from tugboats during docking operations. NOTE loss of seagrasses since 2008.</a:t>
            </a:r>
          </a:p>
        </p:txBody>
      </p:sp>
      <p:sp>
        <p:nvSpPr>
          <p:cNvPr id="3" name="Google Shape;270;p7">
            <a:extLst>
              <a:ext uri="{FF2B5EF4-FFF2-40B4-BE49-F238E27FC236}">
                <a16:creationId xmlns:a16="http://schemas.microsoft.com/office/drawing/2014/main" id="{F36E1720-5376-7123-1A9B-D322259E05E4}"/>
              </a:ext>
            </a:extLst>
          </p:cNvPr>
          <p:cNvSpPr txBox="1">
            <a:spLocks/>
          </p:cNvSpPr>
          <p:nvPr/>
        </p:nvSpPr>
        <p:spPr>
          <a:xfrm>
            <a:off x="8237537" y="4945891"/>
            <a:ext cx="3783445" cy="897655"/>
          </a:xfrm>
          <a:prstGeom prst="rect">
            <a:avLst/>
          </a:prstGeom>
          <a:solidFill>
            <a:srgbClr val="ACE0F4"/>
          </a:solidFill>
          <a:ln>
            <a:noFill/>
          </a:ln>
        </p:spPr>
        <p:txBody>
          <a:bodyPr spcFirstLastPara="1" wrap="square" lIns="27428" tIns="13711" rIns="27428" bIns="13711"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42900" algn="l" rtl="0">
              <a:lnSpc>
                <a:spcPct val="90000"/>
              </a:lnSpc>
              <a:spcBef>
                <a:spcPts val="500"/>
              </a:spcBef>
              <a:spcAft>
                <a:spcPts val="0"/>
              </a:spcAft>
              <a:buClr>
                <a:schemeClr val="dk1"/>
              </a:buClr>
              <a:buSzPts val="1800"/>
              <a:buFont typeface="Arial"/>
              <a:buChar char="•"/>
              <a:defRPr sz="1600" b="0" i="0" u="none" strike="noStrike" cap="none">
                <a:solidFill>
                  <a:srgbClr val="262626"/>
                </a:solidFill>
                <a:latin typeface="Gill Sans"/>
                <a:ea typeface="Gill Sans"/>
                <a:cs typeface="Gill Sans"/>
                <a:sym typeface="Gill Sans"/>
              </a:defRPr>
            </a:lvl2pPr>
            <a:lvl3pPr marL="1371600" marR="0" lvl="2" indent="-342900" algn="l" rtl="0">
              <a:lnSpc>
                <a:spcPct val="90000"/>
              </a:lnSpc>
              <a:spcBef>
                <a:spcPts val="500"/>
              </a:spcBef>
              <a:spcAft>
                <a:spcPts val="0"/>
              </a:spcAft>
              <a:buClr>
                <a:schemeClr val="dk1"/>
              </a:buClr>
              <a:buSzPts val="1800"/>
              <a:buFont typeface="Arial"/>
              <a:buChar char="•"/>
              <a:defRPr sz="1600" b="0" i="0" u="none" strike="noStrike" cap="none">
                <a:solidFill>
                  <a:srgbClr val="262626"/>
                </a:solidFill>
                <a:latin typeface="Gill Sans"/>
                <a:ea typeface="Gill Sans"/>
                <a:cs typeface="Gill Sans"/>
                <a:sym typeface="Gill Sans"/>
              </a:defRPr>
            </a:lvl3pPr>
            <a:lvl4pPr marL="1828800" marR="0" lvl="3" indent="-342900" algn="l" rtl="0">
              <a:lnSpc>
                <a:spcPct val="90000"/>
              </a:lnSpc>
              <a:spcBef>
                <a:spcPts val="500"/>
              </a:spcBef>
              <a:spcAft>
                <a:spcPts val="0"/>
              </a:spcAft>
              <a:buClr>
                <a:schemeClr val="dk1"/>
              </a:buClr>
              <a:buSzPts val="1800"/>
              <a:buFont typeface="Arial"/>
              <a:buChar char="•"/>
              <a:defRPr sz="1600" b="0" i="0" u="none" strike="noStrike" cap="none">
                <a:solidFill>
                  <a:srgbClr val="262626"/>
                </a:solidFill>
                <a:latin typeface="Gill Sans"/>
                <a:ea typeface="Gill Sans"/>
                <a:cs typeface="Gill Sans"/>
                <a:sym typeface="Gill Sans"/>
              </a:defRPr>
            </a:lvl4pPr>
            <a:lvl5pPr marL="2286000" marR="0" lvl="4" indent="-342900" algn="l" rtl="0">
              <a:lnSpc>
                <a:spcPct val="90000"/>
              </a:lnSpc>
              <a:spcBef>
                <a:spcPts val="500"/>
              </a:spcBef>
              <a:spcAft>
                <a:spcPts val="0"/>
              </a:spcAft>
              <a:buClr>
                <a:schemeClr val="dk1"/>
              </a:buClr>
              <a:buSzPts val="1800"/>
              <a:buFont typeface="Arial"/>
              <a:buChar char="•"/>
              <a:defRPr sz="1600" b="0" i="0" u="none" strike="noStrike" cap="none">
                <a:solidFill>
                  <a:srgbClr val="262626"/>
                </a:solidFill>
                <a:latin typeface="Gill Sans"/>
                <a:ea typeface="Gill Sans"/>
                <a:cs typeface="Gill Sans"/>
                <a:sym typeface="Gill Sans"/>
              </a:defRPr>
            </a:lvl5pPr>
            <a:lvl6pPr marL="2743200" marR="0" lvl="5" indent="-342900" algn="l" rtl="0">
              <a:lnSpc>
                <a:spcPct val="90000"/>
              </a:lnSpc>
              <a:spcBef>
                <a:spcPts val="500"/>
              </a:spcBef>
              <a:spcAft>
                <a:spcPts val="0"/>
              </a:spcAft>
              <a:buClr>
                <a:schemeClr val="dk1"/>
              </a:buClr>
              <a:buSzPts val="1800"/>
              <a:buFont typeface="Arial"/>
              <a:buChar char="•"/>
              <a:defRPr sz="16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6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6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600" b="0" i="0" u="none" strike="noStrike" cap="none">
                <a:solidFill>
                  <a:schemeClr val="dk1"/>
                </a:solidFill>
                <a:latin typeface="Gill Sans"/>
                <a:ea typeface="Gill Sans"/>
                <a:cs typeface="Gill Sans"/>
                <a:sym typeface="Gill Sans"/>
              </a:defRPr>
            </a:lvl9pPr>
          </a:lstStyle>
          <a:p>
            <a:pPr marL="0" indent="0" algn="ctr">
              <a:spcBef>
                <a:spcPts val="0"/>
              </a:spcBef>
              <a:buSzPts val="6000"/>
              <a:buFont typeface="Arial"/>
              <a:buNone/>
            </a:pPr>
            <a:r>
              <a:rPr lang="en-US" sz="1867" u="sng" dirty="0"/>
              <a:t>WHAT EFFECT WILL INTAKE &amp; DISCHARGE HAVE ON EVEN MORE  SEAGRASS LOSS?</a:t>
            </a:r>
            <a:endParaRPr lang="en-US" sz="1867" dirty="0"/>
          </a:p>
          <a:p>
            <a:pPr marL="342889" indent="-228590" algn="ctr">
              <a:buSzPts val="6000"/>
              <a:buFont typeface="Arial"/>
              <a:buNone/>
            </a:pPr>
            <a:endParaRPr lang="en-US" b="1" dirty="0"/>
          </a:p>
          <a:p>
            <a:pPr marL="342889" indent="-228590" algn="ctr">
              <a:buSzPts val="6000"/>
              <a:buFont typeface="Arial"/>
              <a:buNone/>
            </a:pPr>
            <a:endParaRPr lang="en-US" b="1" dirty="0"/>
          </a:p>
          <a:p>
            <a:pPr marL="342889" indent="-228590" algn="ctr">
              <a:buSzPts val="6000"/>
              <a:buFont typeface="Arial"/>
              <a:buNone/>
            </a:pPr>
            <a:endParaRPr lang="en-US" b="1" dirty="0"/>
          </a:p>
        </p:txBody>
      </p:sp>
      <p:sp>
        <p:nvSpPr>
          <p:cNvPr id="8" name="Oval 7">
            <a:extLst>
              <a:ext uri="{FF2B5EF4-FFF2-40B4-BE49-F238E27FC236}">
                <a16:creationId xmlns:a16="http://schemas.microsoft.com/office/drawing/2014/main" id="{D9C960DA-7B7F-A85A-2FC3-97FEEC93C991}"/>
              </a:ext>
            </a:extLst>
          </p:cNvPr>
          <p:cNvSpPr/>
          <p:nvPr/>
        </p:nvSpPr>
        <p:spPr>
          <a:xfrm rot="19964048">
            <a:off x="2091332" y="2554872"/>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8C4964-CB48-5BC2-EC6F-9E0E6E3AA88C}"/>
              </a:ext>
            </a:extLst>
          </p:cNvPr>
          <p:cNvSpPr/>
          <p:nvPr/>
        </p:nvSpPr>
        <p:spPr>
          <a:xfrm rot="19964048">
            <a:off x="6288928" y="763117"/>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F50688-06AE-D258-65CE-E93B9D2C3EAD}"/>
              </a:ext>
            </a:extLst>
          </p:cNvPr>
          <p:cNvSpPr/>
          <p:nvPr/>
        </p:nvSpPr>
        <p:spPr>
          <a:xfrm rot="19964048">
            <a:off x="2077797" y="4339827"/>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008DBB-9506-4594-2F1B-CAC5739B44BE}"/>
              </a:ext>
            </a:extLst>
          </p:cNvPr>
          <p:cNvSpPr/>
          <p:nvPr/>
        </p:nvSpPr>
        <p:spPr>
          <a:xfrm rot="19964048">
            <a:off x="6621770" y="4015522"/>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274;p7">
            <a:extLst>
              <a:ext uri="{FF2B5EF4-FFF2-40B4-BE49-F238E27FC236}">
                <a16:creationId xmlns:a16="http://schemas.microsoft.com/office/drawing/2014/main" id="{3E1CA18F-0EF9-0296-1F84-669BDC371404}"/>
              </a:ext>
            </a:extLst>
          </p:cNvPr>
          <p:cNvSpPr txBox="1"/>
          <p:nvPr/>
        </p:nvSpPr>
        <p:spPr>
          <a:xfrm>
            <a:off x="10539379" y="4248514"/>
            <a:ext cx="1257300" cy="348851"/>
          </a:xfrm>
          <a:prstGeom prst="rect">
            <a:avLst/>
          </a:prstGeom>
          <a:solidFill>
            <a:srgbClr val="92D050"/>
          </a:solidFill>
          <a:ln>
            <a:noFill/>
          </a:ln>
        </p:spPr>
        <p:txBody>
          <a:bodyPr spcFirstLastPara="1" wrap="square" lIns="78375" tIns="39188" rIns="78375" bIns="39188" anchor="ctr" anchorCtr="0">
            <a:normAutofit/>
          </a:bodyPr>
          <a:lstStyle/>
          <a:p>
            <a:pPr algn="ctr"/>
            <a:r>
              <a:rPr lang="en-US" sz="720" b="1" i="1" dirty="0">
                <a:latin typeface="Tahoma"/>
                <a:ea typeface="Tahoma"/>
                <a:cs typeface="Tahoma"/>
                <a:sym typeface="Tahoma"/>
              </a:rPr>
              <a:t>UPSTREAM DIVERSION</a:t>
            </a:r>
            <a:endParaRPr sz="420" dirty="0"/>
          </a:p>
        </p:txBody>
      </p:sp>
      <p:sp>
        <p:nvSpPr>
          <p:cNvPr id="32" name="Oval 31">
            <a:extLst>
              <a:ext uri="{FF2B5EF4-FFF2-40B4-BE49-F238E27FC236}">
                <a16:creationId xmlns:a16="http://schemas.microsoft.com/office/drawing/2014/main" id="{E40A19FE-5A12-323E-1373-EECD60CADB23}"/>
              </a:ext>
            </a:extLst>
          </p:cNvPr>
          <p:cNvSpPr/>
          <p:nvPr/>
        </p:nvSpPr>
        <p:spPr>
          <a:xfrm rot="19964048">
            <a:off x="10981012" y="3940867"/>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426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E6E86D-5ACE-44C8-9BD8-1AEDDEA678B8}"/>
              </a:ext>
            </a:extLst>
          </p:cNvPr>
          <p:cNvPicPr>
            <a:picLocks noChangeAspect="1"/>
          </p:cNvPicPr>
          <p:nvPr/>
        </p:nvPicPr>
        <p:blipFill>
          <a:blip r:embed="rId2"/>
          <a:stretch>
            <a:fillRect/>
          </a:stretch>
        </p:blipFill>
        <p:spPr>
          <a:xfrm>
            <a:off x="3050421" y="548640"/>
            <a:ext cx="6405999" cy="6192323"/>
          </a:xfrm>
          <a:prstGeom prst="rect">
            <a:avLst/>
          </a:prstGeom>
        </p:spPr>
      </p:pic>
      <p:sp>
        <p:nvSpPr>
          <p:cNvPr id="2" name="Title 1">
            <a:extLst>
              <a:ext uri="{FF2B5EF4-FFF2-40B4-BE49-F238E27FC236}">
                <a16:creationId xmlns:a16="http://schemas.microsoft.com/office/drawing/2014/main" id="{129B42AA-EEF7-40A2-8DB0-675A8E7ECE90}"/>
              </a:ext>
            </a:extLst>
          </p:cNvPr>
          <p:cNvSpPr>
            <a:spLocks noGrp="1"/>
          </p:cNvSpPr>
          <p:nvPr>
            <p:ph type="title"/>
          </p:nvPr>
        </p:nvSpPr>
        <p:spPr>
          <a:xfrm>
            <a:off x="3695700" y="82476"/>
            <a:ext cx="4686300" cy="644435"/>
          </a:xfrm>
        </p:spPr>
        <p:txBody>
          <a:bodyPr>
            <a:normAutofit/>
          </a:bodyPr>
          <a:lstStyle/>
          <a:p>
            <a:pPr algn="ctr"/>
            <a:r>
              <a:rPr lang="en-US" sz="2160" b="1" u="sng" dirty="0"/>
              <a:t>ARE SEAGRASSES PROTECTED?     </a:t>
            </a:r>
            <a:endParaRPr lang="en-US" sz="2160" dirty="0"/>
          </a:p>
        </p:txBody>
      </p:sp>
      <p:sp>
        <p:nvSpPr>
          <p:cNvPr id="5" name="Slide Number Placeholder 4">
            <a:extLst>
              <a:ext uri="{FF2B5EF4-FFF2-40B4-BE49-F238E27FC236}">
                <a16:creationId xmlns:a16="http://schemas.microsoft.com/office/drawing/2014/main" id="{29ABF0E5-F2D3-47FE-957E-B30168F031A8}"/>
              </a:ext>
            </a:extLst>
          </p:cNvPr>
          <p:cNvSpPr>
            <a:spLocks noGrp="1"/>
          </p:cNvSpPr>
          <p:nvPr>
            <p:ph type="sldNum" sz="quarter" idx="12"/>
          </p:nvPr>
        </p:nvSpPr>
        <p:spPr/>
        <p:txBody>
          <a:bodyPr/>
          <a:lstStyle/>
          <a:p>
            <a:fld id="{203EC553-F6BF-4F13-9E3D-727362152F87}" type="slidenum">
              <a:rPr lang="es-ES_tradnl" altLang="en-US" smtClean="0"/>
              <a:pPr/>
              <a:t>12</a:t>
            </a:fld>
            <a:endParaRPr lang="es-ES_tradnl" altLang="en-US"/>
          </a:p>
        </p:txBody>
      </p:sp>
      <p:sp>
        <p:nvSpPr>
          <p:cNvPr id="8" name="Arrow: Right 7">
            <a:extLst>
              <a:ext uri="{FF2B5EF4-FFF2-40B4-BE49-F238E27FC236}">
                <a16:creationId xmlns:a16="http://schemas.microsoft.com/office/drawing/2014/main" id="{393E8D7A-420C-455B-8EBF-5C98903C44F1}"/>
              </a:ext>
            </a:extLst>
          </p:cNvPr>
          <p:cNvSpPr/>
          <p:nvPr/>
        </p:nvSpPr>
        <p:spPr>
          <a:xfrm rot="20611397">
            <a:off x="2845459" y="2618883"/>
            <a:ext cx="638590" cy="4450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sp>
        <p:nvSpPr>
          <p:cNvPr id="10" name="Rectangle 9">
            <a:extLst>
              <a:ext uri="{FF2B5EF4-FFF2-40B4-BE49-F238E27FC236}">
                <a16:creationId xmlns:a16="http://schemas.microsoft.com/office/drawing/2014/main" id="{63F419A9-1784-402C-BF4C-3B7D2705F6B3}"/>
              </a:ext>
            </a:extLst>
          </p:cNvPr>
          <p:cNvSpPr/>
          <p:nvPr/>
        </p:nvSpPr>
        <p:spPr>
          <a:xfrm>
            <a:off x="3481936" y="2531444"/>
            <a:ext cx="5947185" cy="1080436"/>
          </a:xfrm>
          <a:prstGeom prst="rect">
            <a:avLst/>
          </a:prstGeom>
          <a:solidFill>
            <a:srgbClr val="FFFF99">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sp>
        <p:nvSpPr>
          <p:cNvPr id="9" name="Rectangle 8">
            <a:extLst>
              <a:ext uri="{FF2B5EF4-FFF2-40B4-BE49-F238E27FC236}">
                <a16:creationId xmlns:a16="http://schemas.microsoft.com/office/drawing/2014/main" id="{5771E2C9-DBC2-48D5-98C6-F272101B2CCB}"/>
              </a:ext>
            </a:extLst>
          </p:cNvPr>
          <p:cNvSpPr/>
          <p:nvPr/>
        </p:nvSpPr>
        <p:spPr>
          <a:xfrm>
            <a:off x="3489155" y="6309361"/>
            <a:ext cx="5833690" cy="416054"/>
          </a:xfrm>
          <a:prstGeom prst="rect">
            <a:avLst/>
          </a:prstGeom>
          <a:solidFill>
            <a:srgbClr val="FFFF99">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sp>
        <p:nvSpPr>
          <p:cNvPr id="11" name="Arrow: Right 10">
            <a:extLst>
              <a:ext uri="{FF2B5EF4-FFF2-40B4-BE49-F238E27FC236}">
                <a16:creationId xmlns:a16="http://schemas.microsoft.com/office/drawing/2014/main" id="{676E10BF-45D8-4196-B3AF-8D33EF54C9D9}"/>
              </a:ext>
            </a:extLst>
          </p:cNvPr>
          <p:cNvSpPr/>
          <p:nvPr/>
        </p:nvSpPr>
        <p:spPr>
          <a:xfrm rot="20611397">
            <a:off x="2845459" y="6143806"/>
            <a:ext cx="638590" cy="4450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sp>
        <p:nvSpPr>
          <p:cNvPr id="12" name="Rectangle 11">
            <a:extLst>
              <a:ext uri="{FF2B5EF4-FFF2-40B4-BE49-F238E27FC236}">
                <a16:creationId xmlns:a16="http://schemas.microsoft.com/office/drawing/2014/main" id="{1D654E68-E301-416F-86B2-F4486F559698}"/>
              </a:ext>
            </a:extLst>
          </p:cNvPr>
          <p:cNvSpPr/>
          <p:nvPr/>
        </p:nvSpPr>
        <p:spPr>
          <a:xfrm>
            <a:off x="4107181" y="3863341"/>
            <a:ext cx="2682521" cy="269703"/>
          </a:xfrm>
          <a:prstGeom prst="rect">
            <a:avLst/>
          </a:prstGeom>
          <a:solidFill>
            <a:srgbClr val="FFFF99">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
          </a:p>
        </p:txBody>
      </p:sp>
      <p:pic>
        <p:nvPicPr>
          <p:cNvPr id="3" name="Picture 2">
            <a:extLst>
              <a:ext uri="{FF2B5EF4-FFF2-40B4-BE49-F238E27FC236}">
                <a16:creationId xmlns:a16="http://schemas.microsoft.com/office/drawing/2014/main" id="{C96B65A4-C98A-B803-75F8-3B2B59586A1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2466" y="224958"/>
            <a:ext cx="1096648" cy="501953"/>
          </a:xfrm>
          <a:prstGeom prst="rect">
            <a:avLst/>
          </a:prstGeom>
        </p:spPr>
      </p:pic>
    </p:spTree>
    <p:extLst>
      <p:ext uri="{BB962C8B-B14F-4D97-AF65-F5344CB8AC3E}">
        <p14:creationId xmlns:p14="http://schemas.microsoft.com/office/powerpoint/2010/main" val="3077740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CB65-7F87-FA6C-42CA-91A1E92D15E9}"/>
              </a:ext>
            </a:extLst>
          </p:cNvPr>
          <p:cNvSpPr>
            <a:spLocks noGrp="1"/>
          </p:cNvSpPr>
          <p:nvPr>
            <p:ph type="title"/>
          </p:nvPr>
        </p:nvSpPr>
        <p:spPr>
          <a:xfrm>
            <a:off x="447575" y="209983"/>
            <a:ext cx="7470742" cy="581247"/>
          </a:xfrm>
        </p:spPr>
        <p:txBody>
          <a:bodyPr>
            <a:noAutofit/>
          </a:bodyPr>
          <a:lstStyle/>
          <a:p>
            <a:r>
              <a:rPr lang="en-US" sz="3200" b="1" dirty="0"/>
              <a:t>Enbridge Spill History 1996-Present</a:t>
            </a:r>
          </a:p>
        </p:txBody>
      </p:sp>
      <p:pic>
        <p:nvPicPr>
          <p:cNvPr id="8" name="Picture 7" descr="A picture containing text, number, menu, font&#10;&#10;Description automatically generated">
            <a:extLst>
              <a:ext uri="{FF2B5EF4-FFF2-40B4-BE49-F238E27FC236}">
                <a16:creationId xmlns:a16="http://schemas.microsoft.com/office/drawing/2014/main" id="{456F5F8B-4787-472E-7F85-3C5CCCB7F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6661" y="275507"/>
            <a:ext cx="3750096" cy="5845045"/>
          </a:xfrm>
          <a:prstGeom prst="rect">
            <a:avLst/>
          </a:prstGeom>
        </p:spPr>
      </p:pic>
      <p:sp>
        <p:nvSpPr>
          <p:cNvPr id="9" name="TextBox 8">
            <a:extLst>
              <a:ext uri="{FF2B5EF4-FFF2-40B4-BE49-F238E27FC236}">
                <a16:creationId xmlns:a16="http://schemas.microsoft.com/office/drawing/2014/main" id="{3A471DEF-497E-A84A-9B6A-60317B045D3F}"/>
              </a:ext>
            </a:extLst>
          </p:cNvPr>
          <p:cNvSpPr txBox="1"/>
          <p:nvPr/>
        </p:nvSpPr>
        <p:spPr>
          <a:xfrm>
            <a:off x="7806661" y="6313340"/>
            <a:ext cx="4125432" cy="375552"/>
          </a:xfrm>
          <a:prstGeom prst="rect">
            <a:avLst/>
          </a:prstGeom>
          <a:noFill/>
        </p:spPr>
        <p:txBody>
          <a:bodyPr wrap="square" rtlCol="0">
            <a:spAutoFit/>
          </a:bodyPr>
          <a:lstStyle/>
          <a:p>
            <a:pPr marR="0" lvl="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February 2012 360.org/ Kishwaukee files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A map of the united states&#10;&#10;Description automatically generated">
            <a:extLst>
              <a:ext uri="{FF2B5EF4-FFF2-40B4-BE49-F238E27FC236}">
                <a16:creationId xmlns:a16="http://schemas.microsoft.com/office/drawing/2014/main" id="{AF476362-8B1A-4BA3-E97C-005AC722B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698" y="3050838"/>
            <a:ext cx="5543108" cy="3189768"/>
          </a:xfrm>
          <a:prstGeom prst="rect">
            <a:avLst/>
          </a:prstGeom>
        </p:spPr>
      </p:pic>
      <p:sp>
        <p:nvSpPr>
          <p:cNvPr id="18" name="TextBox 17">
            <a:extLst>
              <a:ext uri="{FF2B5EF4-FFF2-40B4-BE49-F238E27FC236}">
                <a16:creationId xmlns:a16="http://schemas.microsoft.com/office/drawing/2014/main" id="{59CFF114-89A2-2DF7-E667-07109A82E492}"/>
              </a:ext>
            </a:extLst>
          </p:cNvPr>
          <p:cNvSpPr txBox="1"/>
          <p:nvPr/>
        </p:nvSpPr>
        <p:spPr>
          <a:xfrm>
            <a:off x="2977178" y="6308519"/>
            <a:ext cx="1616148" cy="380373"/>
          </a:xfrm>
          <a:prstGeom prst="rect">
            <a:avLst/>
          </a:prstGeom>
          <a:noFill/>
        </p:spPr>
        <p:txBody>
          <a:bodyPr wrap="square" rtlCol="0">
            <a:spAutoFit/>
          </a:bodyPr>
          <a:lstStyle/>
          <a:p>
            <a:r>
              <a:rPr lang="en-US" dirty="0">
                <a:latin typeface="+mj-lt"/>
              </a:rPr>
              <a:t>Greenspace.org</a:t>
            </a:r>
          </a:p>
        </p:txBody>
      </p:sp>
      <p:sp>
        <p:nvSpPr>
          <p:cNvPr id="19" name="TextBox 18">
            <a:extLst>
              <a:ext uri="{FF2B5EF4-FFF2-40B4-BE49-F238E27FC236}">
                <a16:creationId xmlns:a16="http://schemas.microsoft.com/office/drawing/2014/main" id="{7669A9DE-A419-6C26-F590-7CAFC80BA78E}"/>
              </a:ext>
            </a:extLst>
          </p:cNvPr>
          <p:cNvSpPr txBox="1"/>
          <p:nvPr/>
        </p:nvSpPr>
        <p:spPr>
          <a:xfrm>
            <a:off x="447575" y="804069"/>
            <a:ext cx="7177811" cy="1938992"/>
          </a:xfrm>
          <a:prstGeom prst="rect">
            <a:avLst/>
          </a:prstGeom>
          <a:noFill/>
        </p:spPr>
        <p:txBody>
          <a:bodyPr wrap="square" rtlCol="0">
            <a:spAutoFit/>
          </a:bodyPr>
          <a:lstStyle/>
          <a:p>
            <a:r>
              <a:rPr lang="en-US" sz="2000" kern="100" dirty="0">
                <a:latin typeface="+mj-lt"/>
                <a:ea typeface="Calibri" panose="020F0502020204030204" pitchFamily="34" charset="0"/>
                <a:cs typeface="Calibri" panose="020F0502020204030204" pitchFamily="34" charset="0"/>
              </a:rPr>
              <a:t>The G</a:t>
            </a:r>
            <a:r>
              <a:rPr lang="en-US" sz="2000" kern="100" dirty="0">
                <a:effectLst/>
                <a:latin typeface="+mj-lt"/>
                <a:ea typeface="Calibri" panose="020F0502020204030204" pitchFamily="34" charset="0"/>
                <a:cs typeface="Calibri" panose="020F0502020204030204" pitchFamily="34" charset="0"/>
              </a:rPr>
              <a:t>raph on </a:t>
            </a:r>
            <a:r>
              <a:rPr lang="en-US" sz="2000" kern="100" dirty="0">
                <a:latin typeface="+mj-lt"/>
                <a:ea typeface="Calibri" panose="020F0502020204030204" pitchFamily="34" charset="0"/>
                <a:cs typeface="Calibri" panose="020F0502020204030204" pitchFamily="34" charset="0"/>
              </a:rPr>
              <a:t>right is</a:t>
            </a:r>
            <a:r>
              <a:rPr lang="en-US" sz="2000" b="1" kern="100" dirty="0">
                <a:latin typeface="+mj-lt"/>
                <a:ea typeface="Calibri" panose="020F0502020204030204" pitchFamily="34" charset="0"/>
                <a:cs typeface="Calibri" panose="020F0502020204030204" pitchFamily="34" charset="0"/>
              </a:rPr>
              <a:t> </a:t>
            </a:r>
            <a:r>
              <a:rPr lang="en-US" sz="2000" b="1" kern="100" dirty="0">
                <a:effectLst/>
                <a:latin typeface="+mj-lt"/>
                <a:ea typeface="Calibri" panose="020F0502020204030204" pitchFamily="34" charset="0"/>
                <a:cs typeface="Calibri" panose="020F0502020204030204" pitchFamily="34" charset="0"/>
              </a:rPr>
              <a:t>Enbridge Spill </a:t>
            </a:r>
            <a:r>
              <a:rPr lang="en-US" sz="2000" b="1" kern="100" dirty="0">
                <a:latin typeface="+mj-lt"/>
                <a:ea typeface="Calibri" panose="020F0502020204030204" pitchFamily="34" charset="0"/>
                <a:cs typeface="Calibri" panose="020F0502020204030204" pitchFamily="34" charset="0"/>
              </a:rPr>
              <a:t>H</a:t>
            </a:r>
            <a:r>
              <a:rPr lang="en-US" sz="2000" b="1" kern="100" dirty="0">
                <a:effectLst/>
                <a:latin typeface="+mj-lt"/>
                <a:ea typeface="Calibri" panose="020F0502020204030204" pitchFamily="34" charset="0"/>
                <a:cs typeface="Calibri" panose="020F0502020204030204" pitchFamily="34" charset="0"/>
              </a:rPr>
              <a:t>istory </a:t>
            </a:r>
            <a:r>
              <a:rPr lang="en-US" sz="2000" kern="100" dirty="0">
                <a:effectLst/>
                <a:latin typeface="+mj-lt"/>
                <a:ea typeface="Calibri" panose="020F0502020204030204" pitchFamily="34" charset="0"/>
                <a:cs typeface="Calibri" panose="020F0502020204030204" pitchFamily="34" charset="0"/>
              </a:rPr>
              <a:t>in the US and Canada from 1996 through 2014 of over 1000 spills and approaching </a:t>
            </a:r>
            <a:r>
              <a:rPr lang="en-US" sz="2000" b="1" u="sng" kern="100" dirty="0">
                <a:effectLst/>
                <a:latin typeface="+mj-lt"/>
                <a:ea typeface="Calibri" panose="020F0502020204030204" pitchFamily="34" charset="0"/>
                <a:cs typeface="Calibri" panose="020F0502020204030204" pitchFamily="34" charset="0"/>
              </a:rPr>
              <a:t>10 million gallons</a:t>
            </a:r>
            <a:r>
              <a:rPr lang="en-US" sz="2000" kern="100" dirty="0">
                <a:effectLst/>
                <a:latin typeface="+mj-lt"/>
                <a:ea typeface="Calibri" panose="020F0502020204030204" pitchFamily="34" charset="0"/>
                <a:cs typeface="Calibri" panose="020F0502020204030204" pitchFamily="34" charset="0"/>
              </a:rPr>
              <a:t>.</a:t>
            </a:r>
          </a:p>
          <a:p>
            <a:endParaRPr lang="en-US" sz="2000" dirty="0">
              <a:latin typeface="+mj-lt"/>
            </a:endParaRPr>
          </a:p>
          <a:p>
            <a:r>
              <a:rPr lang="en-US" sz="2000" dirty="0">
                <a:latin typeface="+mj-lt"/>
              </a:rPr>
              <a:t>Map below depicts </a:t>
            </a:r>
            <a:r>
              <a:rPr lang="en-US" sz="2000" b="1" dirty="0">
                <a:latin typeface="+mj-lt"/>
              </a:rPr>
              <a:t>Enbridge Spills </a:t>
            </a:r>
            <a:r>
              <a:rPr lang="en-US" sz="2000" dirty="0">
                <a:latin typeface="+mj-lt"/>
              </a:rPr>
              <a:t>from 2002 to present.</a:t>
            </a:r>
          </a:p>
          <a:p>
            <a:r>
              <a:rPr lang="en-US" sz="2000" dirty="0">
                <a:latin typeface="+mj-lt"/>
              </a:rPr>
              <a:t>Does this indicate high probability of a spill or worse?? </a:t>
            </a:r>
          </a:p>
        </p:txBody>
      </p:sp>
      <p:pic>
        <p:nvPicPr>
          <p:cNvPr id="3" name="Google Shape;405;p13">
            <a:extLst>
              <a:ext uri="{FF2B5EF4-FFF2-40B4-BE49-F238E27FC236}">
                <a16:creationId xmlns:a16="http://schemas.microsoft.com/office/drawing/2014/main" id="{4A0C9663-1630-28A2-5A7C-F735FE665EC9}"/>
              </a:ext>
            </a:extLst>
          </p:cNvPr>
          <p:cNvPicPr preferRelativeResize="0"/>
          <p:nvPr/>
        </p:nvPicPr>
        <p:blipFill rotWithShape="1">
          <a:blip r:embed="rId4">
            <a:alphaModFix/>
          </a:blip>
          <a:srcRect/>
          <a:stretch/>
        </p:blipFill>
        <p:spPr>
          <a:xfrm>
            <a:off x="80526" y="6328826"/>
            <a:ext cx="1096648" cy="501953"/>
          </a:xfrm>
          <a:prstGeom prst="rect">
            <a:avLst/>
          </a:prstGeom>
          <a:noFill/>
          <a:ln>
            <a:noFill/>
          </a:ln>
        </p:spPr>
      </p:pic>
    </p:spTree>
    <p:extLst>
      <p:ext uri="{BB962C8B-B14F-4D97-AF65-F5344CB8AC3E}">
        <p14:creationId xmlns:p14="http://schemas.microsoft.com/office/powerpoint/2010/main" val="375903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5" name="Picture 4">
            <a:extLst>
              <a:ext uri="{FF2B5EF4-FFF2-40B4-BE49-F238E27FC236}">
                <a16:creationId xmlns:a16="http://schemas.microsoft.com/office/drawing/2014/main" id="{6C04E9B7-4B8D-DEE8-C4BB-D8847A4D3F77}"/>
              </a:ext>
            </a:extLst>
          </p:cNvPr>
          <p:cNvPicPr>
            <a:picLocks noChangeAspect="1"/>
          </p:cNvPicPr>
          <p:nvPr/>
        </p:nvPicPr>
        <p:blipFill>
          <a:blip r:embed="rId3"/>
          <a:stretch>
            <a:fillRect/>
          </a:stretch>
        </p:blipFill>
        <p:spPr>
          <a:xfrm>
            <a:off x="1267002" y="149690"/>
            <a:ext cx="9952232" cy="2619048"/>
          </a:xfrm>
          <a:prstGeom prst="rect">
            <a:avLst/>
          </a:prstGeom>
        </p:spPr>
      </p:pic>
      <p:sp>
        <p:nvSpPr>
          <p:cNvPr id="353" name="Google Shape;353;p18"/>
          <p:cNvSpPr txBox="1"/>
          <p:nvPr/>
        </p:nvSpPr>
        <p:spPr>
          <a:xfrm>
            <a:off x="959033" y="6150051"/>
            <a:ext cx="10515600" cy="63549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00"/>
              <a:buFont typeface="Gill Sans"/>
              <a:buNone/>
            </a:pPr>
            <a:r>
              <a:rPr lang="en-US" sz="3200" b="0" i="1" u="none" strike="noStrike" cap="none" dirty="0">
                <a:solidFill>
                  <a:schemeClr val="dk1"/>
                </a:solidFill>
                <a:latin typeface="Gill Sans"/>
                <a:ea typeface="Gill Sans"/>
                <a:cs typeface="Gill Sans"/>
                <a:sym typeface="Gill Sans"/>
              </a:rPr>
              <a:t>Goal – To Maintain our Quality of Life</a:t>
            </a:r>
            <a:endParaRPr sz="3200" b="0" i="0" u="none" strike="noStrike" cap="none" dirty="0">
              <a:solidFill>
                <a:srgbClr val="000000"/>
              </a:solidFill>
              <a:latin typeface="Arial"/>
              <a:ea typeface="Arial"/>
              <a:cs typeface="Arial"/>
              <a:sym typeface="Arial"/>
            </a:endParaRPr>
          </a:p>
        </p:txBody>
      </p:sp>
      <p:pic>
        <p:nvPicPr>
          <p:cNvPr id="355" name="Google Shape;355;p18"/>
          <p:cNvPicPr preferRelativeResize="0"/>
          <p:nvPr/>
        </p:nvPicPr>
        <p:blipFill rotWithShape="1">
          <a:blip r:embed="rId4">
            <a:alphaModFix/>
          </a:blip>
          <a:srcRect/>
          <a:stretch/>
        </p:blipFill>
        <p:spPr>
          <a:xfrm>
            <a:off x="10753344" y="6150052"/>
            <a:ext cx="1382092" cy="655035"/>
          </a:xfrm>
          <a:prstGeom prst="rect">
            <a:avLst/>
          </a:prstGeom>
          <a:noFill/>
          <a:ln>
            <a:noFill/>
          </a:ln>
        </p:spPr>
      </p:pic>
      <p:pic>
        <p:nvPicPr>
          <p:cNvPr id="3" name="Picture 2">
            <a:extLst>
              <a:ext uri="{FF2B5EF4-FFF2-40B4-BE49-F238E27FC236}">
                <a16:creationId xmlns:a16="http://schemas.microsoft.com/office/drawing/2014/main" id="{FDC7F99B-C1E4-0E20-1DCC-F33328293EE4}"/>
              </a:ext>
            </a:extLst>
          </p:cNvPr>
          <p:cNvPicPr>
            <a:picLocks noChangeAspect="1"/>
          </p:cNvPicPr>
          <p:nvPr/>
        </p:nvPicPr>
        <p:blipFill>
          <a:blip r:embed="rId5"/>
          <a:stretch>
            <a:fillRect/>
          </a:stretch>
        </p:blipFill>
        <p:spPr>
          <a:xfrm>
            <a:off x="230694" y="4007862"/>
            <a:ext cx="5177707" cy="847261"/>
          </a:xfrm>
          <a:prstGeom prst="rect">
            <a:avLst/>
          </a:prstGeom>
        </p:spPr>
      </p:pic>
      <p:sp>
        <p:nvSpPr>
          <p:cNvPr id="4" name="Google Shape;196;p8">
            <a:extLst>
              <a:ext uri="{FF2B5EF4-FFF2-40B4-BE49-F238E27FC236}">
                <a16:creationId xmlns:a16="http://schemas.microsoft.com/office/drawing/2014/main" id="{B8B4DAD1-8EEE-9F3B-745E-AEDF3CC494DC}"/>
              </a:ext>
            </a:extLst>
          </p:cNvPr>
          <p:cNvSpPr txBox="1">
            <a:spLocks/>
          </p:cNvSpPr>
          <p:nvPr/>
        </p:nvSpPr>
        <p:spPr>
          <a:xfrm>
            <a:off x="1398804" y="3795346"/>
            <a:ext cx="2353735" cy="233195"/>
          </a:xfrm>
          <a:prstGeom prst="rect">
            <a:avLst/>
          </a:prstGeom>
          <a:noFill/>
          <a:ln w="31750" cap="sq" cmpd="sng">
            <a:noFill/>
            <a:prstDash val="solid"/>
            <a:miter lim="800000"/>
            <a:headEnd type="none" w="sm" len="sm"/>
            <a:tailEnd type="none" w="sm" len="sm"/>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800" b="1" dirty="0"/>
              <a:t>INGLESIDE INDEX  MAY 3, 2023</a:t>
            </a:r>
            <a:endParaRPr lang="en-US" sz="1800" dirty="0"/>
          </a:p>
        </p:txBody>
      </p:sp>
      <p:pic>
        <p:nvPicPr>
          <p:cNvPr id="7" name="Picture 6">
            <a:extLst>
              <a:ext uri="{FF2B5EF4-FFF2-40B4-BE49-F238E27FC236}">
                <a16:creationId xmlns:a16="http://schemas.microsoft.com/office/drawing/2014/main" id="{2E5F119A-004F-CE2E-96F9-3DCB5CD63D22}"/>
              </a:ext>
            </a:extLst>
          </p:cNvPr>
          <p:cNvPicPr>
            <a:picLocks noChangeAspect="1"/>
          </p:cNvPicPr>
          <p:nvPr/>
        </p:nvPicPr>
        <p:blipFill>
          <a:blip r:embed="rId6"/>
          <a:stretch>
            <a:fillRect/>
          </a:stretch>
        </p:blipFill>
        <p:spPr>
          <a:xfrm>
            <a:off x="5703229" y="3661159"/>
            <a:ext cx="6048996" cy="1227619"/>
          </a:xfrm>
          <a:prstGeom prst="rect">
            <a:avLst/>
          </a:prstGeom>
        </p:spPr>
      </p:pic>
      <p:sp>
        <p:nvSpPr>
          <p:cNvPr id="8" name="Google Shape;196;p8">
            <a:extLst>
              <a:ext uri="{FF2B5EF4-FFF2-40B4-BE49-F238E27FC236}">
                <a16:creationId xmlns:a16="http://schemas.microsoft.com/office/drawing/2014/main" id="{9369623B-28F5-CB07-EA4E-4DC3A1D8F828}"/>
              </a:ext>
            </a:extLst>
          </p:cNvPr>
          <p:cNvSpPr txBox="1">
            <a:spLocks/>
          </p:cNvSpPr>
          <p:nvPr/>
        </p:nvSpPr>
        <p:spPr>
          <a:xfrm>
            <a:off x="7550859" y="3429000"/>
            <a:ext cx="2353735" cy="233195"/>
          </a:xfrm>
          <a:prstGeom prst="rect">
            <a:avLst/>
          </a:prstGeom>
          <a:noFill/>
          <a:ln w="31750" cap="sq" cmpd="sng">
            <a:noFill/>
            <a:prstDash val="solid"/>
            <a:miter lim="800000"/>
            <a:headEnd type="none" w="sm" len="sm"/>
            <a:tailEnd type="none" w="sm" len="sm"/>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800" b="1" dirty="0"/>
              <a:t>OUR NEIGHBOR YARA</a:t>
            </a:r>
            <a:endParaRPr lang="en-US" sz="1800" dirty="0"/>
          </a:p>
        </p:txBody>
      </p:sp>
      <p:sp>
        <p:nvSpPr>
          <p:cNvPr id="9" name="Google Shape;196;p8">
            <a:extLst>
              <a:ext uri="{FF2B5EF4-FFF2-40B4-BE49-F238E27FC236}">
                <a16:creationId xmlns:a16="http://schemas.microsoft.com/office/drawing/2014/main" id="{2AD4313F-394B-29EB-EF9D-F2188A8211ED}"/>
              </a:ext>
            </a:extLst>
          </p:cNvPr>
          <p:cNvSpPr txBox="1">
            <a:spLocks/>
          </p:cNvSpPr>
          <p:nvPr/>
        </p:nvSpPr>
        <p:spPr>
          <a:xfrm>
            <a:off x="1167963" y="3279517"/>
            <a:ext cx="2815416" cy="233195"/>
          </a:xfrm>
          <a:prstGeom prst="rect">
            <a:avLst/>
          </a:prstGeom>
          <a:noFill/>
          <a:ln w="31750" cap="sq" cmpd="sng">
            <a:noFill/>
            <a:prstDash val="solid"/>
            <a:miter lim="800000"/>
            <a:headEnd type="none" w="sm" len="sm"/>
            <a:tailEnd type="none" w="sm" len="sm"/>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800" b="1" dirty="0"/>
              <a:t>OUR NEIGHBOR ENBRIDGE</a:t>
            </a:r>
            <a:endParaRPr lang="en-US" sz="1800" dirty="0"/>
          </a:p>
        </p:txBody>
      </p:sp>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6DF0FD7-AC9F-DBDD-FDC3-6EEAE8753099}"/>
                  </a:ext>
                </a:extLst>
              </p14:cNvPr>
              <p14:cNvContentPartPr/>
              <p14:nvPr/>
            </p14:nvContentPartPr>
            <p14:xfrm>
              <a:off x="355707" y="4098772"/>
              <a:ext cx="4927680" cy="74160"/>
            </p14:xfrm>
          </p:contentPart>
        </mc:Choice>
        <mc:Fallback xmlns="">
          <p:pic>
            <p:nvPicPr>
              <p:cNvPr id="6" name="Ink 5">
                <a:extLst>
                  <a:ext uri="{FF2B5EF4-FFF2-40B4-BE49-F238E27FC236}">
                    <a16:creationId xmlns:a16="http://schemas.microsoft.com/office/drawing/2014/main" id="{66DF0FD7-AC9F-DBDD-FDC3-6EEAE8753099}"/>
                  </a:ext>
                </a:extLst>
              </p:cNvPr>
              <p:cNvPicPr/>
              <p:nvPr/>
            </p:nvPicPr>
            <p:blipFill>
              <a:blip r:embed="rId8"/>
              <a:stretch>
                <a:fillRect/>
              </a:stretch>
            </p:blipFill>
            <p:spPr>
              <a:xfrm>
                <a:off x="283712" y="3955468"/>
                <a:ext cx="5071310" cy="36041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EA9E7D2F-0AA5-2541-3F25-135066D1328F}"/>
                  </a:ext>
                </a:extLst>
              </p14:cNvPr>
              <p14:cNvContentPartPr/>
              <p14:nvPr/>
            </p14:nvContentPartPr>
            <p14:xfrm>
              <a:off x="355708" y="4359760"/>
              <a:ext cx="2011320" cy="10080"/>
            </p14:xfrm>
          </p:contentPart>
        </mc:Choice>
        <mc:Fallback xmlns="">
          <p:pic>
            <p:nvPicPr>
              <p:cNvPr id="14" name="Ink 13">
                <a:extLst>
                  <a:ext uri="{FF2B5EF4-FFF2-40B4-BE49-F238E27FC236}">
                    <a16:creationId xmlns:a16="http://schemas.microsoft.com/office/drawing/2014/main" id="{EA9E7D2F-0AA5-2541-3F25-135066D1328F}"/>
                  </a:ext>
                </a:extLst>
              </p:cNvPr>
              <p:cNvPicPr/>
              <p:nvPr/>
            </p:nvPicPr>
            <p:blipFill>
              <a:blip r:embed="rId10"/>
              <a:stretch>
                <a:fillRect/>
              </a:stretch>
            </p:blipFill>
            <p:spPr>
              <a:xfrm>
                <a:off x="283708" y="4215760"/>
                <a:ext cx="2154960" cy="297720"/>
              </a:xfrm>
              <a:prstGeom prst="rect">
                <a:avLst/>
              </a:prstGeom>
            </p:spPr>
          </p:pic>
        </mc:Fallback>
      </mc:AlternateContent>
      <p:pic>
        <p:nvPicPr>
          <p:cNvPr id="12" name="Picture 11">
            <a:extLst>
              <a:ext uri="{FF2B5EF4-FFF2-40B4-BE49-F238E27FC236}">
                <a16:creationId xmlns:a16="http://schemas.microsoft.com/office/drawing/2014/main" id="{E1347E3B-F882-98C8-74F1-A3D07027B7FB}"/>
              </a:ext>
            </a:extLst>
          </p:cNvPr>
          <p:cNvPicPr>
            <a:picLocks noChangeAspect="1"/>
          </p:cNvPicPr>
          <p:nvPr/>
        </p:nvPicPr>
        <p:blipFill>
          <a:blip r:embed="rId11"/>
          <a:stretch>
            <a:fillRect/>
          </a:stretch>
        </p:blipFill>
        <p:spPr>
          <a:xfrm>
            <a:off x="2030595" y="4929798"/>
            <a:ext cx="8372475" cy="1285714"/>
          </a:xfrm>
          <a:prstGeom prst="rect">
            <a:avLst/>
          </a:prstGeom>
        </p:spPr>
      </p:pic>
      <p:sp>
        <p:nvSpPr>
          <p:cNvPr id="11" name="Google Shape;196;p8">
            <a:extLst>
              <a:ext uri="{FF2B5EF4-FFF2-40B4-BE49-F238E27FC236}">
                <a16:creationId xmlns:a16="http://schemas.microsoft.com/office/drawing/2014/main" id="{6C8C7115-2AB4-EAC5-0B95-E74B6CDD2F49}"/>
              </a:ext>
            </a:extLst>
          </p:cNvPr>
          <p:cNvSpPr txBox="1">
            <a:spLocks/>
          </p:cNvSpPr>
          <p:nvPr/>
        </p:nvSpPr>
        <p:spPr>
          <a:xfrm>
            <a:off x="8116022" y="825638"/>
            <a:ext cx="3269917" cy="562193"/>
          </a:xfrm>
          <a:prstGeom prst="rect">
            <a:avLst/>
          </a:prstGeom>
          <a:noFill/>
          <a:ln w="31750" cap="sq" cmpd="sng">
            <a:noFill/>
            <a:prstDash val="solid"/>
            <a:miter lim="800000"/>
            <a:headEnd type="none" w="sm" len="sm"/>
            <a:tailEnd type="none" w="sm" len="sm"/>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800" b="1" dirty="0">
                <a:solidFill>
                  <a:srgbClr val="FF0000"/>
                </a:solidFill>
              </a:rPr>
              <a:t>ENBRIDGE APPROVAL FOR PIPELINE SURVEY</a:t>
            </a:r>
            <a:endParaRPr lang="en-US" sz="1800" dirty="0">
              <a:solidFill>
                <a:srgbClr val="FF0000"/>
              </a:solidFill>
            </a:endParaRPr>
          </a:p>
        </p:txBody>
      </p:sp>
      <p:sp>
        <p:nvSpPr>
          <p:cNvPr id="13" name="Google Shape;196;p8">
            <a:extLst>
              <a:ext uri="{FF2B5EF4-FFF2-40B4-BE49-F238E27FC236}">
                <a16:creationId xmlns:a16="http://schemas.microsoft.com/office/drawing/2014/main" id="{EDB47A33-B98B-C51A-E70D-85DBBED7C17D}"/>
              </a:ext>
            </a:extLst>
          </p:cNvPr>
          <p:cNvSpPr txBox="1">
            <a:spLocks/>
          </p:cNvSpPr>
          <p:nvPr/>
        </p:nvSpPr>
        <p:spPr>
          <a:xfrm>
            <a:off x="4343401" y="792991"/>
            <a:ext cx="3939326" cy="406043"/>
          </a:xfrm>
          <a:prstGeom prst="rect">
            <a:avLst/>
          </a:prstGeom>
          <a:noFill/>
          <a:ln w="31750" cap="sq" cmpd="sng">
            <a:noFill/>
            <a:prstDash val="solid"/>
            <a:miter lim="800000"/>
            <a:headEnd type="none" w="sm" len="sm"/>
            <a:tailEnd type="none" w="sm" len="sm"/>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800" b="1" dirty="0">
                <a:solidFill>
                  <a:srgbClr val="FF0000"/>
                </a:solidFill>
              </a:rPr>
              <a:t>Co. Commissioners February 2024</a:t>
            </a:r>
            <a:endParaRPr lang="en-US" sz="1800" dirty="0">
              <a:solidFill>
                <a:srgbClr val="FF0000"/>
              </a:solidFill>
            </a:endParaRPr>
          </a:p>
        </p:txBody>
      </p:sp>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83E4C6DE-8957-DF10-0C0A-384C25B70F25}"/>
                  </a:ext>
                </a:extLst>
              </p14:cNvPr>
              <p14:cNvContentPartPr/>
              <p14:nvPr/>
            </p14:nvContentPartPr>
            <p14:xfrm>
              <a:off x="2924538" y="991642"/>
              <a:ext cx="1300680" cy="13680"/>
            </p14:xfrm>
          </p:contentPart>
        </mc:Choice>
        <mc:Fallback xmlns="">
          <p:pic>
            <p:nvPicPr>
              <p:cNvPr id="15" name="Ink 14">
                <a:extLst>
                  <a:ext uri="{FF2B5EF4-FFF2-40B4-BE49-F238E27FC236}">
                    <a16:creationId xmlns:a16="http://schemas.microsoft.com/office/drawing/2014/main" id="{83E4C6DE-8957-DF10-0C0A-384C25B70F25}"/>
                  </a:ext>
                </a:extLst>
              </p:cNvPr>
              <p:cNvPicPr/>
              <p:nvPr/>
            </p:nvPicPr>
            <p:blipFill>
              <a:blip r:embed="rId13"/>
              <a:stretch>
                <a:fillRect/>
              </a:stretch>
            </p:blipFill>
            <p:spPr>
              <a:xfrm>
                <a:off x="2852538" y="848002"/>
                <a:ext cx="144432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3C13D78E-66F0-B3D2-ABD7-192C4BEEEBAF}"/>
                  </a:ext>
                </a:extLst>
              </p14:cNvPr>
              <p14:cNvContentPartPr/>
              <p14:nvPr/>
            </p14:nvContentPartPr>
            <p14:xfrm>
              <a:off x="2211018" y="1802722"/>
              <a:ext cx="622080" cy="13680"/>
            </p14:xfrm>
          </p:contentPart>
        </mc:Choice>
        <mc:Fallback xmlns="">
          <p:pic>
            <p:nvPicPr>
              <p:cNvPr id="16" name="Ink 15">
                <a:extLst>
                  <a:ext uri="{FF2B5EF4-FFF2-40B4-BE49-F238E27FC236}">
                    <a16:creationId xmlns:a16="http://schemas.microsoft.com/office/drawing/2014/main" id="{3C13D78E-66F0-B3D2-ABD7-192C4BEEEBAF}"/>
                  </a:ext>
                </a:extLst>
              </p:cNvPr>
              <p:cNvPicPr/>
              <p:nvPr/>
            </p:nvPicPr>
            <p:blipFill>
              <a:blip r:embed="rId15"/>
              <a:stretch>
                <a:fillRect/>
              </a:stretch>
            </p:blipFill>
            <p:spPr>
              <a:xfrm>
                <a:off x="2139378" y="1658722"/>
                <a:ext cx="76572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C1547CAF-E915-729A-BDCB-CE43D2692C39}"/>
                  </a:ext>
                </a:extLst>
              </p14:cNvPr>
              <p14:cNvContentPartPr/>
              <p14:nvPr/>
            </p14:nvContentPartPr>
            <p14:xfrm>
              <a:off x="10486338" y="1834042"/>
              <a:ext cx="621000" cy="14400"/>
            </p14:xfrm>
          </p:contentPart>
        </mc:Choice>
        <mc:Fallback xmlns="">
          <p:pic>
            <p:nvPicPr>
              <p:cNvPr id="17" name="Ink 16">
                <a:extLst>
                  <a:ext uri="{FF2B5EF4-FFF2-40B4-BE49-F238E27FC236}">
                    <a16:creationId xmlns:a16="http://schemas.microsoft.com/office/drawing/2014/main" id="{C1547CAF-E915-729A-BDCB-CE43D2692C39}"/>
                  </a:ext>
                </a:extLst>
              </p:cNvPr>
              <p:cNvPicPr/>
              <p:nvPr/>
            </p:nvPicPr>
            <p:blipFill>
              <a:blip r:embed="rId17"/>
              <a:stretch>
                <a:fillRect/>
              </a:stretch>
            </p:blipFill>
            <p:spPr>
              <a:xfrm>
                <a:off x="10414338" y="1690042"/>
                <a:ext cx="764640" cy="302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66B6647F-CD79-5427-37E0-93C117B5FABA}"/>
                  </a:ext>
                </a:extLst>
              </p14:cNvPr>
              <p14:cNvContentPartPr/>
              <p14:nvPr/>
            </p14:nvContentPartPr>
            <p14:xfrm>
              <a:off x="2198058" y="1931962"/>
              <a:ext cx="622080" cy="20160"/>
            </p14:xfrm>
          </p:contentPart>
        </mc:Choice>
        <mc:Fallback xmlns="">
          <p:pic>
            <p:nvPicPr>
              <p:cNvPr id="18" name="Ink 17">
                <a:extLst>
                  <a:ext uri="{FF2B5EF4-FFF2-40B4-BE49-F238E27FC236}">
                    <a16:creationId xmlns:a16="http://schemas.microsoft.com/office/drawing/2014/main" id="{66B6647F-CD79-5427-37E0-93C117B5FABA}"/>
                  </a:ext>
                </a:extLst>
              </p:cNvPr>
              <p:cNvPicPr/>
              <p:nvPr/>
            </p:nvPicPr>
            <p:blipFill>
              <a:blip r:embed="rId19"/>
              <a:stretch>
                <a:fillRect/>
              </a:stretch>
            </p:blipFill>
            <p:spPr>
              <a:xfrm>
                <a:off x="2126418" y="1788322"/>
                <a:ext cx="765720" cy="307800"/>
              </a:xfrm>
              <a:prstGeom prst="rect">
                <a:avLst/>
              </a:prstGeom>
            </p:spPr>
          </p:pic>
        </mc:Fallback>
      </mc:AlternateContent>
    </p:spTree>
    <p:extLst>
      <p:ext uri="{BB962C8B-B14F-4D97-AF65-F5344CB8AC3E}">
        <p14:creationId xmlns:p14="http://schemas.microsoft.com/office/powerpoint/2010/main" val="1399280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F7CF3A97-FCD5-A7E0-DF21-A6550EED8961}"/>
            </a:ext>
          </a:extLst>
        </p:cNvPr>
        <p:cNvGrpSpPr/>
        <p:nvPr/>
      </p:nvGrpSpPr>
      <p:grpSpPr>
        <a:xfrm>
          <a:off x="0" y="0"/>
          <a:ext cx="0" cy="0"/>
          <a:chOff x="0" y="0"/>
          <a:chExt cx="0" cy="0"/>
        </a:xfrm>
      </p:grpSpPr>
      <p:pic>
        <p:nvPicPr>
          <p:cNvPr id="355" name="Google Shape;355;p18">
            <a:extLst>
              <a:ext uri="{FF2B5EF4-FFF2-40B4-BE49-F238E27FC236}">
                <a16:creationId xmlns:a16="http://schemas.microsoft.com/office/drawing/2014/main" id="{D9C0D433-4FA1-616C-2820-B0FAF0C1E86D}"/>
              </a:ext>
            </a:extLst>
          </p:cNvPr>
          <p:cNvPicPr preferRelativeResize="0"/>
          <p:nvPr/>
        </p:nvPicPr>
        <p:blipFill rotWithShape="1">
          <a:blip r:embed="rId3">
            <a:alphaModFix/>
          </a:blip>
          <a:srcRect/>
          <a:stretch/>
        </p:blipFill>
        <p:spPr>
          <a:xfrm>
            <a:off x="267987" y="217342"/>
            <a:ext cx="1382092" cy="655035"/>
          </a:xfrm>
          <a:prstGeom prst="rect">
            <a:avLst/>
          </a:prstGeom>
          <a:noFill/>
          <a:ln>
            <a:noFill/>
          </a:ln>
        </p:spPr>
      </p:pic>
      <p:sp>
        <p:nvSpPr>
          <p:cNvPr id="15" name="Google Shape;354;p18">
            <a:extLst>
              <a:ext uri="{FF2B5EF4-FFF2-40B4-BE49-F238E27FC236}">
                <a16:creationId xmlns:a16="http://schemas.microsoft.com/office/drawing/2014/main" id="{675F7ED9-AAD6-7D5E-D167-4362902DD161}"/>
              </a:ext>
            </a:extLst>
          </p:cNvPr>
          <p:cNvSpPr txBox="1"/>
          <p:nvPr/>
        </p:nvSpPr>
        <p:spPr>
          <a:xfrm>
            <a:off x="491273" y="758700"/>
            <a:ext cx="10515600" cy="96089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00"/>
              <a:buFont typeface="Gill Sans"/>
              <a:buNone/>
            </a:pPr>
            <a:r>
              <a:rPr lang="en-US" sz="3600" i="1" u="sng" dirty="0">
                <a:solidFill>
                  <a:schemeClr val="dk1"/>
                </a:solidFill>
                <a:latin typeface="Gill Sans"/>
                <a:ea typeface="Gill Sans"/>
                <a:cs typeface="Gill Sans"/>
                <a:sym typeface="Gill Sans"/>
              </a:rPr>
              <a:t>TALKING POINTS</a:t>
            </a:r>
            <a:endParaRPr sz="3600" b="0" i="0" u="sng" strike="noStrike" cap="none" dirty="0">
              <a:solidFill>
                <a:srgbClr val="000000"/>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B7AA9B29-012B-233F-5834-8417B57E41AB}"/>
              </a:ext>
            </a:extLst>
          </p:cNvPr>
          <p:cNvSpPr txBox="1">
            <a:spLocks/>
          </p:cNvSpPr>
          <p:nvPr/>
        </p:nvSpPr>
        <p:spPr>
          <a:xfrm>
            <a:off x="181583" y="1719596"/>
            <a:ext cx="11965021" cy="4966550"/>
          </a:xfrm>
          <a:prstGeom prst="rect">
            <a:avLst/>
          </a:prstGeom>
          <a:ln w="31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Water Rights (WR) are </a:t>
            </a:r>
            <a:r>
              <a:rPr lang="en-US" sz="1800" b="1" u="sng" dirty="0"/>
              <a:t>forever </a:t>
            </a:r>
            <a:r>
              <a:rPr lang="en-US" sz="1800" b="1" dirty="0"/>
              <a:t>– WR can be transferred, sold &amp; modified by applicant with TCEQ approval.</a:t>
            </a:r>
          </a:p>
          <a:p>
            <a:pPr marL="0" indent="0">
              <a:buNone/>
            </a:pPr>
            <a:r>
              <a:rPr lang="en-US" sz="1800" b="1" dirty="0"/>
              <a:t>Permit states the Purpose is for industrial use </a:t>
            </a:r>
            <a:r>
              <a:rPr lang="en-US" sz="1800" b="1" u="sng" dirty="0"/>
              <a:t>“but not limited to”</a:t>
            </a:r>
            <a:r>
              <a:rPr lang="en-US" sz="1800" b="1" dirty="0"/>
              <a:t> fire water &amp; firewater pump testing.</a:t>
            </a:r>
          </a:p>
          <a:p>
            <a:pPr marL="0" indent="0">
              <a:buNone/>
            </a:pPr>
            <a:r>
              <a:rPr lang="en-US" sz="1800" b="1" dirty="0"/>
              <a:t>Permit allows for </a:t>
            </a:r>
            <a:r>
              <a:rPr lang="en-US" sz="1800" b="1" u="sng" dirty="0"/>
              <a:t>“additional pump systems for future expansion”.</a:t>
            </a:r>
          </a:p>
          <a:p>
            <a:pPr marL="0" indent="0">
              <a:buNone/>
            </a:pPr>
            <a:r>
              <a:rPr lang="en-US" sz="1800" b="1" dirty="0"/>
              <a:t>Enbridge/Yara have already initiated construction &amp; are continuing to seek permits for pipelines. </a:t>
            </a:r>
          </a:p>
          <a:p>
            <a:pPr marL="0" indent="0">
              <a:buNone/>
            </a:pPr>
            <a:r>
              <a:rPr lang="en-US" sz="1800" b="1" dirty="0"/>
              <a:t>Where is Enbridge’s emergency plan to justify the 476,371 gallons per day of bay water use?</a:t>
            </a:r>
          </a:p>
          <a:p>
            <a:pPr marL="0" indent="0">
              <a:buNone/>
            </a:pPr>
            <a:r>
              <a:rPr lang="en-US" sz="1800" b="1" dirty="0"/>
              <a:t>Where does wastewater go during emergency use? Live oak trees, groundwater, CC Bay pollution &amp; nearby communities are all at risk.</a:t>
            </a:r>
          </a:p>
          <a:p>
            <a:pPr marL="0" indent="0">
              <a:buNone/>
            </a:pPr>
            <a:r>
              <a:rPr lang="en-US" sz="1800" b="1" dirty="0"/>
              <a:t>What is the intake velocity &amp; expected aquatic mortality through impingement &amp; entrainment?</a:t>
            </a:r>
          </a:p>
          <a:p>
            <a:pPr marL="0" indent="0">
              <a:buNone/>
            </a:pPr>
            <a:r>
              <a:rPr lang="en-US" sz="1800" b="1" dirty="0"/>
              <a:t>Proximity of intake to seagrasses (~100’) increase aquatic mortality risks.</a:t>
            </a:r>
          </a:p>
          <a:p>
            <a:pPr marL="0" indent="0">
              <a:buNone/>
            </a:pPr>
            <a:r>
              <a:rPr lang="en-US" sz="1800" b="1" dirty="0"/>
              <a:t>Upstream &amp; Downstream flow direction are incorrect. Predominate tidal flow direction towards west &amp; IOB.</a:t>
            </a:r>
          </a:p>
          <a:p>
            <a:pPr marL="0" indent="0">
              <a:buNone/>
            </a:pPr>
            <a:r>
              <a:rPr lang="en-US" sz="1800" b="1" dirty="0"/>
              <a:t>Where will Enbridge/Yara get its water for producing 2.8million metric tons/year of ammonia?</a:t>
            </a:r>
          </a:p>
          <a:p>
            <a:pPr marL="0" indent="0">
              <a:buNone/>
            </a:pPr>
            <a:r>
              <a:rPr lang="en-US" sz="1800" b="1" dirty="0"/>
              <a:t>TCEQ should perform an in-depth study to determine the risks for the huge volumes of bay water permitted for the intake &amp; wastewater discharge.</a:t>
            </a:r>
          </a:p>
          <a:p>
            <a:pPr marL="0" indent="0">
              <a:buNone/>
            </a:pPr>
            <a:endParaRPr lang="en-US" sz="1800" b="1" dirty="0"/>
          </a:p>
          <a:p>
            <a:pPr marL="0" indent="0">
              <a:buNone/>
            </a:pPr>
            <a:endParaRPr lang="en-US" sz="1800" b="1" dirty="0"/>
          </a:p>
          <a:p>
            <a:pPr marL="0" indent="0">
              <a:buNone/>
            </a:pPr>
            <a:endParaRPr lang="en-US" sz="1800" dirty="0"/>
          </a:p>
        </p:txBody>
      </p:sp>
    </p:spTree>
    <p:extLst>
      <p:ext uri="{BB962C8B-B14F-4D97-AF65-F5344CB8AC3E}">
        <p14:creationId xmlns:p14="http://schemas.microsoft.com/office/powerpoint/2010/main" val="3683052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3" name="Google Shape;353;p18"/>
          <p:cNvSpPr txBox="1"/>
          <p:nvPr/>
        </p:nvSpPr>
        <p:spPr>
          <a:xfrm>
            <a:off x="838200" y="6382425"/>
            <a:ext cx="10515600" cy="516466"/>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dk1"/>
              </a:buClr>
              <a:buSzPts val="4000"/>
              <a:buFont typeface="Gill Sans"/>
              <a:buNone/>
            </a:pPr>
            <a:r>
              <a:rPr lang="en-US" sz="3200" i="1" dirty="0">
                <a:solidFill>
                  <a:schemeClr val="dk1"/>
                </a:solidFill>
                <a:latin typeface="Gill Sans"/>
                <a:ea typeface="Gill Sans"/>
                <a:cs typeface="Gill Sans"/>
                <a:sym typeface="Gill Sans"/>
              </a:rPr>
              <a:t>Our </a:t>
            </a:r>
            <a:r>
              <a:rPr lang="en-US" sz="3200" b="0" i="1" u="none" strike="noStrike" cap="none" dirty="0">
                <a:solidFill>
                  <a:schemeClr val="dk1"/>
                </a:solidFill>
                <a:latin typeface="Gill Sans"/>
                <a:ea typeface="Gill Sans"/>
                <a:cs typeface="Gill Sans"/>
                <a:sym typeface="Gill Sans"/>
              </a:rPr>
              <a:t>Goal – To Maintain our Quality of Life</a:t>
            </a:r>
            <a:endParaRPr sz="3200" b="0" i="0" u="none" strike="noStrike" cap="none" dirty="0">
              <a:solidFill>
                <a:srgbClr val="000000"/>
              </a:solidFill>
              <a:latin typeface="Arial"/>
              <a:ea typeface="Arial"/>
              <a:cs typeface="Arial"/>
              <a:sym typeface="Arial"/>
            </a:endParaRPr>
          </a:p>
        </p:txBody>
      </p:sp>
      <p:sp>
        <p:nvSpPr>
          <p:cNvPr id="354" name="Google Shape;354;p18"/>
          <p:cNvSpPr txBox="1"/>
          <p:nvPr/>
        </p:nvSpPr>
        <p:spPr>
          <a:xfrm>
            <a:off x="3119505" y="5780842"/>
            <a:ext cx="5209610" cy="668085"/>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dk1"/>
              </a:buClr>
              <a:buSzPts val="4000"/>
              <a:buFont typeface="Gill Sans"/>
              <a:buNone/>
            </a:pPr>
            <a:r>
              <a:rPr lang="en-US" sz="4400" b="0" i="1" u="none" strike="noStrike" cap="none" dirty="0">
                <a:solidFill>
                  <a:schemeClr val="dk1"/>
                </a:solidFill>
                <a:latin typeface="Gill Sans"/>
                <a:ea typeface="Gill Sans"/>
                <a:cs typeface="Gill Sans"/>
                <a:sym typeface="Gill Sans"/>
              </a:rPr>
              <a:t>Thank you</a:t>
            </a:r>
            <a:endParaRPr sz="4400" b="0" i="0" u="none" strike="noStrike" cap="none" dirty="0">
              <a:solidFill>
                <a:srgbClr val="000000"/>
              </a:solidFill>
              <a:latin typeface="Arial"/>
              <a:ea typeface="Arial"/>
              <a:cs typeface="Arial"/>
              <a:sym typeface="Arial"/>
            </a:endParaRPr>
          </a:p>
        </p:txBody>
      </p:sp>
      <p:pic>
        <p:nvPicPr>
          <p:cNvPr id="355" name="Google Shape;355;p18"/>
          <p:cNvPicPr preferRelativeResize="0"/>
          <p:nvPr/>
        </p:nvPicPr>
        <p:blipFill rotWithShape="1">
          <a:blip r:embed="rId3">
            <a:alphaModFix/>
          </a:blip>
          <a:srcRect/>
          <a:stretch/>
        </p:blipFill>
        <p:spPr>
          <a:xfrm>
            <a:off x="267987" y="217342"/>
            <a:ext cx="1382092" cy="655035"/>
          </a:xfrm>
          <a:prstGeom prst="rect">
            <a:avLst/>
          </a:prstGeom>
          <a:noFill/>
          <a:ln>
            <a:noFill/>
          </a:ln>
        </p:spPr>
      </p:pic>
      <p:sp>
        <p:nvSpPr>
          <p:cNvPr id="15" name="Google Shape;354;p18">
            <a:extLst>
              <a:ext uri="{FF2B5EF4-FFF2-40B4-BE49-F238E27FC236}">
                <a16:creationId xmlns:a16="http://schemas.microsoft.com/office/drawing/2014/main" id="{BBE8E973-D234-9864-BBE2-7D8DE4970CB6}"/>
              </a:ext>
            </a:extLst>
          </p:cNvPr>
          <p:cNvSpPr txBox="1"/>
          <p:nvPr/>
        </p:nvSpPr>
        <p:spPr>
          <a:xfrm>
            <a:off x="608006" y="217342"/>
            <a:ext cx="10515600" cy="96089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000"/>
              <a:buFont typeface="Gill Sans"/>
              <a:buNone/>
            </a:pPr>
            <a:r>
              <a:rPr lang="en-US" sz="3600" b="0" i="1" u="none" strike="noStrike" cap="none" dirty="0">
                <a:solidFill>
                  <a:schemeClr val="dk1"/>
                </a:solidFill>
                <a:latin typeface="Gill Sans"/>
                <a:ea typeface="Gill Sans"/>
                <a:cs typeface="Gill Sans"/>
                <a:sym typeface="Gill Sans"/>
              </a:rPr>
              <a:t>HERE’S WHAT </a:t>
            </a:r>
            <a:r>
              <a:rPr lang="en-US" sz="3600" b="0" i="1" u="sng" strike="noStrike" cap="none" dirty="0">
                <a:solidFill>
                  <a:schemeClr val="dk1"/>
                </a:solidFill>
                <a:latin typeface="Gill Sans"/>
                <a:ea typeface="Gill Sans"/>
                <a:cs typeface="Gill Sans"/>
                <a:sym typeface="Gill Sans"/>
              </a:rPr>
              <a:t>YOU</a:t>
            </a:r>
            <a:r>
              <a:rPr lang="en-US" sz="3600" b="0" i="1" u="none" strike="noStrike" cap="none" dirty="0">
                <a:solidFill>
                  <a:schemeClr val="dk1"/>
                </a:solidFill>
                <a:latin typeface="Gill Sans"/>
                <a:ea typeface="Gill Sans"/>
                <a:cs typeface="Gill Sans"/>
                <a:sym typeface="Gill Sans"/>
              </a:rPr>
              <a:t> CAN DO!</a:t>
            </a:r>
            <a:endParaRPr sz="3600" b="0" i="0" u="none" strike="noStrike" cap="none" dirty="0">
              <a:solidFill>
                <a:srgbClr val="000000"/>
              </a:solidFill>
              <a:latin typeface="Arial"/>
              <a:ea typeface="Arial"/>
              <a:cs typeface="Arial"/>
              <a:sym typeface="Arial"/>
            </a:endParaRPr>
          </a:p>
        </p:txBody>
      </p:sp>
      <p:sp>
        <p:nvSpPr>
          <p:cNvPr id="2" name="Content Placeholder 2">
            <a:extLst>
              <a:ext uri="{FF2B5EF4-FFF2-40B4-BE49-F238E27FC236}">
                <a16:creationId xmlns:a16="http://schemas.microsoft.com/office/drawing/2014/main" id="{1567E25D-4046-9B73-CB8D-25479AF489B9}"/>
              </a:ext>
            </a:extLst>
          </p:cNvPr>
          <p:cNvSpPr txBox="1">
            <a:spLocks/>
          </p:cNvSpPr>
          <p:nvPr/>
        </p:nvSpPr>
        <p:spPr>
          <a:xfrm>
            <a:off x="165100" y="1253331"/>
            <a:ext cx="5816600" cy="2175669"/>
          </a:xfrm>
          <a:prstGeom prst="rect">
            <a:avLst/>
          </a:prstGeom>
          <a:ln w="3175">
            <a:solidFill>
              <a:schemeClr val="tx1"/>
            </a:solidFill>
          </a:ln>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t>City Ordinances: Should be reviewed to limit exposure</a:t>
            </a:r>
          </a:p>
          <a:p>
            <a:r>
              <a:rPr lang="en-US" sz="2400" dirty="0"/>
              <a:t>Prohibit CO2 pipelines</a:t>
            </a:r>
          </a:p>
          <a:p>
            <a:r>
              <a:rPr lang="en-US" sz="2400" dirty="0"/>
              <a:t>Prohibit ammonia plants</a:t>
            </a:r>
          </a:p>
          <a:p>
            <a:r>
              <a:rPr lang="en-US" sz="2400" dirty="0"/>
              <a:t>Impose noise limits</a:t>
            </a:r>
          </a:p>
          <a:p>
            <a:r>
              <a:rPr lang="en-US" sz="2400" dirty="0"/>
              <a:t>Impose light pollution limits</a:t>
            </a:r>
          </a:p>
          <a:p>
            <a:r>
              <a:rPr lang="en-US" sz="2400" dirty="0"/>
              <a:t>Require bonds for damages &amp; victim compensation</a:t>
            </a:r>
          </a:p>
          <a:p>
            <a:r>
              <a:rPr lang="en-US" sz="2400" dirty="0"/>
              <a:t>No Carbon Capture - this is an unproved technology</a:t>
            </a:r>
          </a:p>
        </p:txBody>
      </p:sp>
      <p:sp>
        <p:nvSpPr>
          <p:cNvPr id="3" name="Content Placeholder 3">
            <a:extLst>
              <a:ext uri="{FF2B5EF4-FFF2-40B4-BE49-F238E27FC236}">
                <a16:creationId xmlns:a16="http://schemas.microsoft.com/office/drawing/2014/main" id="{59C63BC2-88AF-BB8C-BF73-F9A1B6804E9A}"/>
              </a:ext>
            </a:extLst>
          </p:cNvPr>
          <p:cNvSpPr txBox="1">
            <a:spLocks/>
          </p:cNvSpPr>
          <p:nvPr/>
        </p:nvSpPr>
        <p:spPr>
          <a:xfrm>
            <a:off x="165101" y="3714353"/>
            <a:ext cx="5816599" cy="1410493"/>
          </a:xfrm>
          <a:prstGeom prst="rect">
            <a:avLst/>
          </a:prstGeom>
          <a:ln w="3175">
            <a:solidFill>
              <a:schemeClr val="tx1"/>
            </a:solidFill>
          </a:ln>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t>City Resolutions:</a:t>
            </a:r>
          </a:p>
          <a:p>
            <a:r>
              <a:rPr lang="en-US" sz="2400" dirty="0"/>
              <a:t>Deny tax abatements</a:t>
            </a:r>
          </a:p>
          <a:p>
            <a:r>
              <a:rPr lang="en-US" sz="2400" dirty="0"/>
              <a:t>TCEQ must install air monitors</a:t>
            </a:r>
          </a:p>
          <a:p>
            <a:r>
              <a:rPr lang="en-US" sz="2400" dirty="0"/>
              <a:t>Oppose new ammonia &amp; fossil fuel expansion</a:t>
            </a:r>
          </a:p>
        </p:txBody>
      </p:sp>
      <p:sp>
        <p:nvSpPr>
          <p:cNvPr id="4" name="Content Placeholder 3">
            <a:extLst>
              <a:ext uri="{FF2B5EF4-FFF2-40B4-BE49-F238E27FC236}">
                <a16:creationId xmlns:a16="http://schemas.microsoft.com/office/drawing/2014/main" id="{5C826AB6-247D-48DF-49D4-D8EF287FC7B1}"/>
              </a:ext>
            </a:extLst>
          </p:cNvPr>
          <p:cNvSpPr txBox="1">
            <a:spLocks/>
          </p:cNvSpPr>
          <p:nvPr/>
        </p:nvSpPr>
        <p:spPr>
          <a:xfrm>
            <a:off x="6096000" y="1253331"/>
            <a:ext cx="5884586" cy="4351338"/>
          </a:xfrm>
          <a:prstGeom prst="rect">
            <a:avLst/>
          </a:prstGeom>
          <a:ln w="31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t>Citizen Actions:</a:t>
            </a:r>
          </a:p>
          <a:p>
            <a:pPr marL="457200" indent="-457200">
              <a:buFont typeface="+mj-lt"/>
              <a:buAutoNum type="arabicPeriod"/>
            </a:pPr>
            <a:r>
              <a:rPr lang="en-US" sz="2000" b="1" dirty="0"/>
              <a:t>Submit</a:t>
            </a:r>
            <a:r>
              <a:rPr lang="en-US" sz="2000" dirty="0"/>
              <a:t> comments on </a:t>
            </a:r>
            <a:r>
              <a:rPr lang="en-US" sz="2000" b="1" dirty="0"/>
              <a:t>TCEQ WRPERM 13775 </a:t>
            </a:r>
          </a:p>
          <a:p>
            <a:pPr marL="457200" indent="-457200">
              <a:buFont typeface="+mj-lt"/>
              <a:buAutoNum type="arabicPeriod"/>
            </a:pPr>
            <a:r>
              <a:rPr lang="en-US" sz="2000" b="1" dirty="0"/>
              <a:t>Attend the Public Meeting at 7PM at on February </a:t>
            </a:r>
            <a:r>
              <a:rPr lang="en-US" sz="2000" b="1"/>
              <a:t>29, 2024</a:t>
            </a:r>
            <a:r>
              <a:rPr lang="en-US" sz="2000" b="1" dirty="0"/>
              <a:t>, at the North Shore Country Club, 801 East Broadway Ave, Portland, TX.  </a:t>
            </a:r>
          </a:p>
          <a:p>
            <a:pPr marL="457200" indent="-457200">
              <a:buFont typeface="+mj-lt"/>
              <a:buAutoNum type="arabicPeriod"/>
            </a:pPr>
            <a:r>
              <a:rPr lang="en-US" sz="2000" b="1" dirty="0"/>
              <a:t>Submit</a:t>
            </a:r>
            <a:r>
              <a:rPr lang="en-US" sz="2000" dirty="0"/>
              <a:t> </a:t>
            </a:r>
            <a:r>
              <a:rPr lang="en-US" sz="2000" dirty="0" err="1"/>
              <a:t>eComments</a:t>
            </a:r>
            <a:r>
              <a:rPr lang="en-US" sz="2000" dirty="0"/>
              <a:t> about </a:t>
            </a:r>
            <a:r>
              <a:rPr lang="en-US" sz="2000" b="1" dirty="0"/>
              <a:t>Cheniere Trains  8 &amp; 9 </a:t>
            </a:r>
            <a:r>
              <a:rPr lang="en-US" sz="2000" dirty="0"/>
              <a:t>to </a:t>
            </a:r>
            <a:r>
              <a:rPr lang="en-US" sz="2000" dirty="0">
                <a:hlinkClick r:id="rId4"/>
              </a:rPr>
              <a:t>FERC.gov </a:t>
            </a:r>
            <a:r>
              <a:rPr lang="en-US" sz="2000" dirty="0"/>
              <a:t>re: </a:t>
            </a:r>
            <a:r>
              <a:rPr lang="en-US" sz="2000" b="1" dirty="0"/>
              <a:t>FERC</a:t>
            </a:r>
            <a:r>
              <a:rPr lang="en-US" sz="2000" dirty="0"/>
              <a:t> </a:t>
            </a:r>
            <a:r>
              <a:rPr lang="en-US" sz="2000" b="1" dirty="0"/>
              <a:t>Docket CP23-129</a:t>
            </a:r>
            <a:r>
              <a:rPr lang="en-US" sz="2000" dirty="0"/>
              <a:t>.</a:t>
            </a:r>
          </a:p>
          <a:p>
            <a:pPr marL="457200" indent="-457200">
              <a:buFont typeface="+mj-lt"/>
              <a:buAutoNum type="arabicPeriod"/>
            </a:pPr>
            <a:r>
              <a:rPr lang="en-US" sz="2000" dirty="0"/>
              <a:t>Visit </a:t>
            </a:r>
            <a:r>
              <a:rPr lang="en-US" sz="2000" b="1" dirty="0"/>
              <a:t>IOBCWA.org </a:t>
            </a:r>
            <a:r>
              <a:rPr lang="en-US" sz="2000" dirty="0"/>
              <a:t>for more information!</a:t>
            </a:r>
          </a:p>
        </p:txBody>
      </p:sp>
    </p:spTree>
    <p:extLst>
      <p:ext uri="{BB962C8B-B14F-4D97-AF65-F5344CB8AC3E}">
        <p14:creationId xmlns:p14="http://schemas.microsoft.com/office/powerpoint/2010/main" val="481554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57AE5-66C5-2CDB-6FAF-0A20626F6E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74ED7B-C47D-CAAA-9D98-44133FA702C8}"/>
              </a:ext>
            </a:extLst>
          </p:cNvPr>
          <p:cNvSpPr txBox="1"/>
          <p:nvPr/>
        </p:nvSpPr>
        <p:spPr>
          <a:xfrm>
            <a:off x="142389" y="4012042"/>
            <a:ext cx="3355025" cy="830997"/>
          </a:xfrm>
          <a:prstGeom prst="rect">
            <a:avLst/>
          </a:prstGeom>
          <a:noFill/>
        </p:spPr>
        <p:txBody>
          <a:bodyPr wrap="square" rtlCol="0">
            <a:spAutoFit/>
          </a:bodyPr>
          <a:lstStyle/>
          <a:p>
            <a:pPr algn="ctr"/>
            <a:r>
              <a:rPr lang="en-US" sz="2400" dirty="0">
                <a:solidFill>
                  <a:schemeClr val="tx1"/>
                </a:solidFill>
              </a:rPr>
              <a:t>Health impacts faced by citizens </a:t>
            </a:r>
          </a:p>
        </p:txBody>
      </p:sp>
      <p:sp>
        <p:nvSpPr>
          <p:cNvPr id="3" name="Rectangle 2">
            <a:extLst>
              <a:ext uri="{FF2B5EF4-FFF2-40B4-BE49-F238E27FC236}">
                <a16:creationId xmlns:a16="http://schemas.microsoft.com/office/drawing/2014/main" id="{0A9EAD98-88FA-2FF7-5797-EC1B0ED6EA82}"/>
              </a:ext>
            </a:extLst>
          </p:cNvPr>
          <p:cNvSpPr/>
          <p:nvPr/>
        </p:nvSpPr>
        <p:spPr>
          <a:xfrm>
            <a:off x="2571702" y="277155"/>
            <a:ext cx="7475764" cy="1231106"/>
          </a:xfrm>
          <a:prstGeom prst="rect">
            <a:avLst/>
          </a:prstGeom>
          <a:noFill/>
          <a:ln>
            <a:solidFill>
              <a:schemeClr val="tx1"/>
            </a:solidFill>
          </a:ln>
        </p:spPr>
        <p:txBody>
          <a:bodyPr wrap="none" lIns="121920" tIns="60960" rIns="121920" bIns="60960">
            <a:spAutoFit/>
          </a:bodyPr>
          <a:lstStyle/>
          <a:p>
            <a:pPr algn="ctr"/>
            <a:r>
              <a:rPr lang="en-US" sz="7200" b="1" dirty="0">
                <a:ln w="22225">
                  <a:solidFill>
                    <a:schemeClr val="accent2"/>
                  </a:solidFill>
                  <a:prstDash val="solid"/>
                </a:ln>
                <a:solidFill>
                  <a:schemeClr val="tx1"/>
                </a:solidFill>
                <a:latin typeface="BrowalliaUPC" panose="020B0502040204020203" pitchFamily="34" charset="-34"/>
                <a:cs typeface="BrowalliaUPC" panose="020B0502040204020203" pitchFamily="34" charset="-34"/>
              </a:rPr>
              <a:t>Coastal Bend Challenges</a:t>
            </a:r>
          </a:p>
        </p:txBody>
      </p:sp>
      <p:sp>
        <p:nvSpPr>
          <p:cNvPr id="8" name="TextBox 7">
            <a:extLst>
              <a:ext uri="{FF2B5EF4-FFF2-40B4-BE49-F238E27FC236}">
                <a16:creationId xmlns:a16="http://schemas.microsoft.com/office/drawing/2014/main" id="{347E2BFD-ADAD-86CA-A717-F148C4F757CE}"/>
              </a:ext>
            </a:extLst>
          </p:cNvPr>
          <p:cNvSpPr txBox="1"/>
          <p:nvPr/>
        </p:nvSpPr>
        <p:spPr>
          <a:xfrm>
            <a:off x="7973005" y="3982333"/>
            <a:ext cx="4227153" cy="830997"/>
          </a:xfrm>
          <a:prstGeom prst="rect">
            <a:avLst/>
          </a:prstGeom>
          <a:noFill/>
        </p:spPr>
        <p:txBody>
          <a:bodyPr wrap="square" rtlCol="0">
            <a:spAutoFit/>
          </a:bodyPr>
          <a:lstStyle/>
          <a:p>
            <a:pPr algn="ctr"/>
            <a:r>
              <a:rPr lang="en-US" sz="2400" dirty="0">
                <a:solidFill>
                  <a:schemeClr val="tx1"/>
                </a:solidFill>
              </a:rPr>
              <a:t>Severe Environmental Degradation</a:t>
            </a:r>
          </a:p>
        </p:txBody>
      </p:sp>
      <p:sp>
        <p:nvSpPr>
          <p:cNvPr id="9" name="TextBox 8">
            <a:extLst>
              <a:ext uri="{FF2B5EF4-FFF2-40B4-BE49-F238E27FC236}">
                <a16:creationId xmlns:a16="http://schemas.microsoft.com/office/drawing/2014/main" id="{98E687FB-843A-9B12-3CB4-BC870E55633B}"/>
              </a:ext>
            </a:extLst>
          </p:cNvPr>
          <p:cNvSpPr txBox="1"/>
          <p:nvPr/>
        </p:nvSpPr>
        <p:spPr>
          <a:xfrm>
            <a:off x="3888239" y="4012042"/>
            <a:ext cx="3693940" cy="830997"/>
          </a:xfrm>
          <a:prstGeom prst="rect">
            <a:avLst/>
          </a:prstGeom>
          <a:noFill/>
        </p:spPr>
        <p:txBody>
          <a:bodyPr wrap="square" rtlCol="0">
            <a:spAutoFit/>
          </a:bodyPr>
          <a:lstStyle/>
          <a:p>
            <a:pPr algn="ctr"/>
            <a:r>
              <a:rPr lang="en-US" sz="2400" dirty="0">
                <a:solidFill>
                  <a:schemeClr val="tx1"/>
                </a:solidFill>
              </a:rPr>
              <a:t>Industry Influence in Policy and Politics</a:t>
            </a:r>
          </a:p>
        </p:txBody>
      </p:sp>
      <p:pic>
        <p:nvPicPr>
          <p:cNvPr id="11" name="Picture 10">
            <a:extLst>
              <a:ext uri="{FF2B5EF4-FFF2-40B4-BE49-F238E27FC236}">
                <a16:creationId xmlns:a16="http://schemas.microsoft.com/office/drawing/2014/main" id="{22A5FB71-E402-44F6-16CA-6F96473A6CC0}"/>
              </a:ext>
            </a:extLst>
          </p:cNvPr>
          <p:cNvPicPr>
            <a:picLocks noChangeAspect="1"/>
          </p:cNvPicPr>
          <p:nvPr/>
        </p:nvPicPr>
        <p:blipFill>
          <a:blip r:embed="rId3"/>
          <a:stretch>
            <a:fillRect/>
          </a:stretch>
        </p:blipFill>
        <p:spPr>
          <a:xfrm>
            <a:off x="211153" y="1660351"/>
            <a:ext cx="3677087" cy="2169892"/>
          </a:xfrm>
          <a:prstGeom prst="rect">
            <a:avLst/>
          </a:prstGeom>
        </p:spPr>
      </p:pic>
      <p:pic>
        <p:nvPicPr>
          <p:cNvPr id="15" name="Picture 14" descr="A large ship in the water&#10;&#10;Description automatically generated with low confidence">
            <a:extLst>
              <a:ext uri="{FF2B5EF4-FFF2-40B4-BE49-F238E27FC236}">
                <a16:creationId xmlns:a16="http://schemas.microsoft.com/office/drawing/2014/main" id="{2817A8DB-4494-05FC-C9AB-078618EA5DB1}"/>
              </a:ext>
            </a:extLst>
          </p:cNvPr>
          <p:cNvPicPr>
            <a:picLocks noChangeAspect="1"/>
          </p:cNvPicPr>
          <p:nvPr/>
        </p:nvPicPr>
        <p:blipFill rotWithShape="1">
          <a:blip r:embed="rId4"/>
          <a:srcRect l="1811" t="22920" r="16585" b="10042"/>
          <a:stretch/>
        </p:blipFill>
        <p:spPr>
          <a:xfrm>
            <a:off x="4073434" y="1677878"/>
            <a:ext cx="3677085" cy="2164548"/>
          </a:xfrm>
          <a:prstGeom prst="rect">
            <a:avLst/>
          </a:prstGeom>
        </p:spPr>
      </p:pic>
      <p:pic>
        <p:nvPicPr>
          <p:cNvPr id="17" name="Picture 16">
            <a:extLst>
              <a:ext uri="{FF2B5EF4-FFF2-40B4-BE49-F238E27FC236}">
                <a16:creationId xmlns:a16="http://schemas.microsoft.com/office/drawing/2014/main" id="{37854624-EB73-46CA-12FF-AA275D8ED3AC}"/>
              </a:ext>
            </a:extLst>
          </p:cNvPr>
          <p:cNvPicPr>
            <a:picLocks noChangeAspect="1"/>
          </p:cNvPicPr>
          <p:nvPr/>
        </p:nvPicPr>
        <p:blipFill rotWithShape="1">
          <a:blip r:embed="rId5"/>
          <a:srcRect l="5473"/>
          <a:stretch/>
        </p:blipFill>
        <p:spPr>
          <a:xfrm>
            <a:off x="8095981" y="1688806"/>
            <a:ext cx="3884867" cy="2154997"/>
          </a:xfrm>
          <a:prstGeom prst="rect">
            <a:avLst/>
          </a:prstGeom>
        </p:spPr>
      </p:pic>
      <p:sp>
        <p:nvSpPr>
          <p:cNvPr id="18" name="TextBox 17">
            <a:extLst>
              <a:ext uri="{FF2B5EF4-FFF2-40B4-BE49-F238E27FC236}">
                <a16:creationId xmlns:a16="http://schemas.microsoft.com/office/drawing/2014/main" id="{61CE2992-01F8-A8C0-A6D1-0E95FBA4834D}"/>
              </a:ext>
            </a:extLst>
          </p:cNvPr>
          <p:cNvSpPr txBox="1"/>
          <p:nvPr/>
        </p:nvSpPr>
        <p:spPr>
          <a:xfrm>
            <a:off x="142389" y="4960626"/>
            <a:ext cx="3123644" cy="1241622"/>
          </a:xfrm>
          <a:prstGeom prst="rect">
            <a:avLst/>
          </a:prstGeom>
          <a:noFill/>
        </p:spPr>
        <p:txBody>
          <a:bodyPr wrap="square" rtlCol="0">
            <a:spAutoFit/>
          </a:bodyPr>
          <a:lstStyle/>
          <a:p>
            <a:pPr algn="ctr"/>
            <a:r>
              <a:rPr lang="en-US" sz="1867" dirty="0">
                <a:solidFill>
                  <a:schemeClr val="tx1"/>
                </a:solidFill>
              </a:rPr>
              <a:t>Breathing problems, &amp; increased cancer danger &amp; anxiety from increased industry expansion</a:t>
            </a:r>
          </a:p>
        </p:txBody>
      </p:sp>
      <p:sp>
        <p:nvSpPr>
          <p:cNvPr id="19" name="TextBox 18">
            <a:extLst>
              <a:ext uri="{FF2B5EF4-FFF2-40B4-BE49-F238E27FC236}">
                <a16:creationId xmlns:a16="http://schemas.microsoft.com/office/drawing/2014/main" id="{156508C3-CC6E-952E-C458-BDF20B752F55}"/>
              </a:ext>
            </a:extLst>
          </p:cNvPr>
          <p:cNvSpPr txBox="1"/>
          <p:nvPr/>
        </p:nvSpPr>
        <p:spPr>
          <a:xfrm>
            <a:off x="4173386" y="4960625"/>
            <a:ext cx="3123644" cy="1241622"/>
          </a:xfrm>
          <a:prstGeom prst="rect">
            <a:avLst/>
          </a:prstGeom>
          <a:noFill/>
        </p:spPr>
        <p:txBody>
          <a:bodyPr wrap="square" rtlCol="0">
            <a:spAutoFit/>
          </a:bodyPr>
          <a:lstStyle/>
          <a:p>
            <a:pPr algn="ctr"/>
            <a:r>
              <a:rPr lang="en-US" sz="1867" dirty="0">
                <a:solidFill>
                  <a:schemeClr val="tx1"/>
                </a:solidFill>
              </a:rPr>
              <a:t>Port of CC and industry giants influence state &amp; local politics. TCEQ bows to legislative pressure</a:t>
            </a:r>
          </a:p>
        </p:txBody>
      </p:sp>
      <p:sp>
        <p:nvSpPr>
          <p:cNvPr id="20" name="TextBox 19">
            <a:extLst>
              <a:ext uri="{FF2B5EF4-FFF2-40B4-BE49-F238E27FC236}">
                <a16:creationId xmlns:a16="http://schemas.microsoft.com/office/drawing/2014/main" id="{83C41833-4213-3EAD-1D2A-99C833F2BC48}"/>
              </a:ext>
            </a:extLst>
          </p:cNvPr>
          <p:cNvSpPr txBox="1"/>
          <p:nvPr/>
        </p:nvSpPr>
        <p:spPr>
          <a:xfrm>
            <a:off x="8476593" y="4900990"/>
            <a:ext cx="3123644" cy="1816266"/>
          </a:xfrm>
          <a:prstGeom prst="rect">
            <a:avLst/>
          </a:prstGeom>
          <a:noFill/>
        </p:spPr>
        <p:txBody>
          <a:bodyPr wrap="square" rtlCol="0">
            <a:spAutoFit/>
          </a:bodyPr>
          <a:lstStyle/>
          <a:p>
            <a:pPr algn="ctr"/>
            <a:r>
              <a:rPr lang="en-US" sz="1867" dirty="0">
                <a:solidFill>
                  <a:schemeClr val="tx1"/>
                </a:solidFill>
              </a:rPr>
              <a:t>Desalination threatens to destroy CC Bay. Shipping traffic &amp; dredging destroying seagrass beds. Threat of oil spills, vessel collisions </a:t>
            </a:r>
            <a:r>
              <a:rPr lang="en-US" sz="1867" b="1" u="sng" dirty="0">
                <a:solidFill>
                  <a:schemeClr val="tx1"/>
                </a:solidFill>
              </a:rPr>
              <a:t>always</a:t>
            </a:r>
            <a:r>
              <a:rPr lang="en-US" sz="1867" dirty="0">
                <a:solidFill>
                  <a:schemeClr val="tx1"/>
                </a:solidFill>
              </a:rPr>
              <a:t> present</a:t>
            </a:r>
          </a:p>
        </p:txBody>
      </p:sp>
      <p:pic>
        <p:nvPicPr>
          <p:cNvPr id="4" name="Google Shape;355;p18">
            <a:extLst>
              <a:ext uri="{FF2B5EF4-FFF2-40B4-BE49-F238E27FC236}">
                <a16:creationId xmlns:a16="http://schemas.microsoft.com/office/drawing/2014/main" id="{4B0E5EE7-BD66-9CAA-86A9-3441FE616206}"/>
              </a:ext>
            </a:extLst>
          </p:cNvPr>
          <p:cNvPicPr preferRelativeResize="0"/>
          <p:nvPr/>
        </p:nvPicPr>
        <p:blipFill rotWithShape="1">
          <a:blip r:embed="rId6">
            <a:alphaModFix/>
          </a:blip>
          <a:srcRect/>
          <a:stretch/>
        </p:blipFill>
        <p:spPr>
          <a:xfrm>
            <a:off x="641445" y="217342"/>
            <a:ext cx="1008634" cy="508469"/>
          </a:xfrm>
          <a:prstGeom prst="rect">
            <a:avLst/>
          </a:prstGeom>
          <a:noFill/>
          <a:ln>
            <a:noFill/>
          </a:ln>
        </p:spPr>
      </p:pic>
    </p:spTree>
    <p:extLst>
      <p:ext uri="{BB962C8B-B14F-4D97-AF65-F5344CB8AC3E}">
        <p14:creationId xmlns:p14="http://schemas.microsoft.com/office/powerpoint/2010/main" val="108261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7"/>
          <p:cNvSpPr/>
          <p:nvPr/>
        </p:nvSpPr>
        <p:spPr>
          <a:xfrm>
            <a:off x="0" y="0"/>
            <a:ext cx="12191999"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186" name="Google Shape;186;p7" descr="A picture containing sky, outdoor, water, ship&#10;&#10;Description automatically generated"/>
          <p:cNvPicPr preferRelativeResize="0"/>
          <p:nvPr/>
        </p:nvPicPr>
        <p:blipFill rotWithShape="1">
          <a:blip r:embed="rId3">
            <a:alphaModFix/>
          </a:blip>
          <a:srcRect r="23028" b="1"/>
          <a:stretch/>
        </p:blipFill>
        <p:spPr>
          <a:xfrm>
            <a:off x="4650909" y="10"/>
            <a:ext cx="7541090" cy="6857989"/>
          </a:xfrm>
          <a:prstGeom prst="rect">
            <a:avLst/>
          </a:prstGeom>
          <a:noFill/>
          <a:ln>
            <a:noFill/>
          </a:ln>
        </p:spPr>
      </p:pic>
      <p:sp>
        <p:nvSpPr>
          <p:cNvPr id="187" name="Google Shape;187;p7"/>
          <p:cNvSpPr/>
          <p:nvPr/>
        </p:nvSpPr>
        <p:spPr>
          <a:xfrm>
            <a:off x="-53129" y="-7006"/>
            <a:ext cx="4654296" cy="6858000"/>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88" name="Google Shape;188;p7"/>
          <p:cNvSpPr txBox="1">
            <a:spLocks noGrp="1"/>
          </p:cNvSpPr>
          <p:nvPr>
            <p:ph type="title"/>
          </p:nvPr>
        </p:nvSpPr>
        <p:spPr>
          <a:xfrm>
            <a:off x="592032" y="107647"/>
            <a:ext cx="3363974" cy="1253913"/>
          </a:xfrm>
          <a:prstGeom prst="rect">
            <a:avLst/>
          </a:prstGeom>
          <a:noFill/>
          <a:ln w="9525" cap="flat" cmpd="sng">
            <a:solidFill>
              <a:schemeClr val="lt1"/>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2000"/>
              <a:buFont typeface="Gill Sans"/>
              <a:buNone/>
            </a:pPr>
            <a:r>
              <a:rPr lang="en-US" sz="2600" b="1" dirty="0">
                <a:solidFill>
                  <a:schemeClr val="tx1"/>
                </a:solidFill>
              </a:rPr>
              <a:t>WATER RIGHTS PERMIT WR13775</a:t>
            </a:r>
            <a:endParaRPr dirty="0">
              <a:solidFill>
                <a:schemeClr val="tx1"/>
              </a:solidFill>
            </a:endParaRPr>
          </a:p>
        </p:txBody>
      </p:sp>
      <p:sp>
        <p:nvSpPr>
          <p:cNvPr id="189" name="Google Shape;189;p7"/>
          <p:cNvSpPr txBox="1">
            <a:spLocks noGrp="1"/>
          </p:cNvSpPr>
          <p:nvPr>
            <p:ph type="body" idx="1"/>
          </p:nvPr>
        </p:nvSpPr>
        <p:spPr>
          <a:xfrm>
            <a:off x="0" y="1469207"/>
            <a:ext cx="4286250" cy="5009606"/>
          </a:xfrm>
          <a:prstGeom prst="rect">
            <a:avLst/>
          </a:prstGeom>
          <a:noFill/>
          <a:ln>
            <a:noFill/>
          </a:ln>
        </p:spPr>
        <p:txBody>
          <a:bodyPr spcFirstLastPara="1" wrap="square" lIns="91425" tIns="45700" rIns="91425" bIns="45700" anchor="t" anchorCtr="0">
            <a:normAutofit/>
          </a:bodyPr>
          <a:lstStyle/>
          <a:p>
            <a:pPr marL="609585" lvl="0" indent="-228600" algn="l" rtl="0">
              <a:lnSpc>
                <a:spcPct val="90000"/>
              </a:lnSpc>
              <a:spcBef>
                <a:spcPts val="1000"/>
              </a:spcBef>
              <a:spcAft>
                <a:spcPts val="0"/>
              </a:spcAft>
              <a:buClr>
                <a:schemeClr val="accent2"/>
              </a:buClr>
              <a:buSzPts val="1800"/>
              <a:buChar char="•"/>
            </a:pPr>
            <a:r>
              <a:rPr lang="en-US" sz="1600" dirty="0">
                <a:solidFill>
                  <a:schemeClr val="tx1"/>
                </a:solidFill>
              </a:rPr>
              <a:t>Enbridge states the water permit is for 500acft of water per year to be used as “fire water”. </a:t>
            </a:r>
            <a:endParaRPr sz="1600" dirty="0">
              <a:solidFill>
                <a:schemeClr val="tx1"/>
              </a:solidFill>
            </a:endParaRPr>
          </a:p>
          <a:p>
            <a:pPr marL="609585" lvl="0" indent="-228600" algn="l" rtl="0">
              <a:lnSpc>
                <a:spcPct val="90000"/>
              </a:lnSpc>
              <a:spcBef>
                <a:spcPts val="1000"/>
              </a:spcBef>
              <a:spcAft>
                <a:spcPts val="0"/>
              </a:spcAft>
              <a:buClr>
                <a:schemeClr val="accent2"/>
              </a:buClr>
              <a:buSzPts val="1800"/>
              <a:buChar char="•"/>
            </a:pPr>
            <a:r>
              <a:rPr lang="en-US" sz="1600" dirty="0">
                <a:solidFill>
                  <a:schemeClr val="tx1"/>
                </a:solidFill>
              </a:rPr>
              <a:t>500acft of water = 162,925,714 gallons annually, 446,371 gallons per day</a:t>
            </a:r>
          </a:p>
          <a:p>
            <a:pPr marL="609585" lvl="0" indent="-228600" algn="l" rtl="0">
              <a:lnSpc>
                <a:spcPct val="90000"/>
              </a:lnSpc>
              <a:spcBef>
                <a:spcPts val="1000"/>
              </a:spcBef>
              <a:spcAft>
                <a:spcPts val="0"/>
              </a:spcAft>
              <a:buClr>
                <a:schemeClr val="accent2"/>
              </a:buClr>
              <a:buSzPts val="1800"/>
              <a:buChar char="•"/>
            </a:pPr>
            <a:r>
              <a:rPr lang="en-US" sz="1600" dirty="0">
                <a:solidFill>
                  <a:schemeClr val="tx1"/>
                </a:solidFill>
              </a:rPr>
              <a:t>Additionally, they applied for100,000 gal./minute!!! =6,000,000 gal./hour!!!! That’s a lot of water!!!!</a:t>
            </a:r>
          </a:p>
          <a:p>
            <a:pPr marL="609585" lvl="0" indent="-228600" algn="l" rtl="0">
              <a:lnSpc>
                <a:spcPct val="90000"/>
              </a:lnSpc>
              <a:spcBef>
                <a:spcPts val="1000"/>
              </a:spcBef>
              <a:spcAft>
                <a:spcPts val="0"/>
              </a:spcAft>
              <a:buClr>
                <a:schemeClr val="accent2"/>
              </a:buClr>
              <a:buSzPts val="1800"/>
              <a:buChar char="•"/>
            </a:pPr>
            <a:r>
              <a:rPr lang="en-US" sz="1600" dirty="0">
                <a:solidFill>
                  <a:schemeClr val="tx1"/>
                </a:solidFill>
              </a:rPr>
              <a:t>Oil and Gas fires can be put out with a combination of water and foam.</a:t>
            </a:r>
            <a:endParaRPr sz="1600" dirty="0">
              <a:solidFill>
                <a:schemeClr val="tx1"/>
              </a:solidFill>
            </a:endParaRPr>
          </a:p>
          <a:p>
            <a:pPr marL="609585" lvl="0" indent="-228600" algn="l" rtl="0">
              <a:lnSpc>
                <a:spcPct val="90000"/>
              </a:lnSpc>
              <a:spcBef>
                <a:spcPts val="1000"/>
              </a:spcBef>
              <a:spcAft>
                <a:spcPts val="0"/>
              </a:spcAft>
              <a:buClr>
                <a:schemeClr val="accent2"/>
              </a:buClr>
              <a:buSzPts val="1800"/>
              <a:buChar char="•"/>
            </a:pPr>
            <a:r>
              <a:rPr lang="en-US" sz="1600" dirty="0">
                <a:solidFill>
                  <a:schemeClr val="tx1"/>
                </a:solidFill>
              </a:rPr>
              <a:t>Reason why salt water would not be used for fire water? = Corrosion</a:t>
            </a:r>
            <a:endParaRPr sz="1600" dirty="0">
              <a:solidFill>
                <a:schemeClr val="tx1"/>
              </a:solidFill>
            </a:endParaRPr>
          </a:p>
          <a:p>
            <a:pPr marL="609585" lvl="0" indent="-228600" algn="l" rtl="0">
              <a:lnSpc>
                <a:spcPct val="90000"/>
              </a:lnSpc>
              <a:spcBef>
                <a:spcPts val="1000"/>
              </a:spcBef>
              <a:spcAft>
                <a:spcPts val="0"/>
              </a:spcAft>
              <a:buClr>
                <a:schemeClr val="accent2"/>
              </a:buClr>
              <a:buSzPts val="1800"/>
              <a:buChar char="•"/>
            </a:pPr>
            <a:r>
              <a:rPr lang="en-US" sz="1600" dirty="0">
                <a:solidFill>
                  <a:schemeClr val="tx1"/>
                </a:solidFill>
              </a:rPr>
              <a:t>What they could possibly be using this much volume for? </a:t>
            </a:r>
          </a:p>
          <a:p>
            <a:pPr marL="609585" lvl="0" indent="-228600" algn="l" rtl="0">
              <a:lnSpc>
                <a:spcPct val="90000"/>
              </a:lnSpc>
              <a:spcBef>
                <a:spcPts val="1000"/>
              </a:spcBef>
              <a:spcAft>
                <a:spcPts val="0"/>
              </a:spcAft>
              <a:buClr>
                <a:schemeClr val="accent2"/>
              </a:buClr>
              <a:buSzPts val="1800"/>
              <a:buChar char="•"/>
            </a:pPr>
            <a:r>
              <a:rPr lang="en-US" sz="1600" dirty="0">
                <a:solidFill>
                  <a:schemeClr val="tx1"/>
                </a:solidFill>
              </a:rPr>
              <a:t>Where does Enbridge/Yara intend to get their water for ammonia facility?</a:t>
            </a:r>
            <a:endParaRPr sz="1600" dirty="0">
              <a:solidFill>
                <a:schemeClr val="tx1"/>
              </a:solidFill>
            </a:endParaRPr>
          </a:p>
        </p:txBody>
      </p:sp>
      <p:pic>
        <p:nvPicPr>
          <p:cNvPr id="190" name="Google Shape;190;p7"/>
          <p:cNvPicPr preferRelativeResize="0"/>
          <p:nvPr/>
        </p:nvPicPr>
        <p:blipFill rotWithShape="1">
          <a:blip r:embed="rId4">
            <a:alphaModFix/>
          </a:blip>
          <a:srcRect/>
          <a:stretch/>
        </p:blipFill>
        <p:spPr>
          <a:xfrm>
            <a:off x="116822" y="6226779"/>
            <a:ext cx="1096648" cy="5019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F3615C5-7B1B-3079-50A4-D89214FC2185}"/>
              </a:ext>
            </a:extLst>
          </p:cNvPr>
          <p:cNvPicPr>
            <a:picLocks noChangeAspect="1"/>
          </p:cNvPicPr>
          <p:nvPr/>
        </p:nvPicPr>
        <p:blipFill>
          <a:blip r:embed="rId2"/>
          <a:stretch>
            <a:fillRect/>
          </a:stretch>
        </p:blipFill>
        <p:spPr>
          <a:xfrm>
            <a:off x="0" y="0"/>
            <a:ext cx="5172484" cy="6858000"/>
          </a:xfrm>
          <a:prstGeom prst="rect">
            <a:avLst/>
          </a:prstGeom>
        </p:spPr>
      </p:pic>
      <p:sp>
        <p:nvSpPr>
          <p:cNvPr id="15" name="TextBox 14">
            <a:extLst>
              <a:ext uri="{FF2B5EF4-FFF2-40B4-BE49-F238E27FC236}">
                <a16:creationId xmlns:a16="http://schemas.microsoft.com/office/drawing/2014/main" id="{76F93823-362C-8E04-68E5-5F01AA01E81C}"/>
              </a:ext>
            </a:extLst>
          </p:cNvPr>
          <p:cNvSpPr txBox="1"/>
          <p:nvPr/>
        </p:nvSpPr>
        <p:spPr>
          <a:xfrm>
            <a:off x="5375206" y="117918"/>
            <a:ext cx="6739509" cy="1323439"/>
          </a:xfrm>
          <a:prstGeom prst="rect">
            <a:avLst/>
          </a:prstGeom>
          <a:noFill/>
        </p:spPr>
        <p:txBody>
          <a:bodyPr wrap="square" rtlCol="0">
            <a:spAutoFit/>
          </a:bodyPr>
          <a:lstStyle/>
          <a:p>
            <a:r>
              <a:rPr lang="en-US" sz="2000" kern="100" dirty="0">
                <a:latin typeface="+mj-lt"/>
                <a:ea typeface="Calibri" panose="020F0502020204030204" pitchFamily="34" charset="0"/>
                <a:cs typeface="Calibri" panose="020F0502020204030204" pitchFamily="34" charset="0"/>
              </a:rPr>
              <a:t>2.8 Million Metric Tons per Year of Ammonia Production</a:t>
            </a:r>
          </a:p>
          <a:p>
            <a:r>
              <a:rPr lang="en-US" sz="2000" kern="100" dirty="0">
                <a:effectLst/>
                <a:latin typeface="+mj-lt"/>
                <a:ea typeface="Calibri" panose="020F0502020204030204" pitchFamily="34" charset="0"/>
                <a:cs typeface="Calibri" panose="020F0502020204030204" pitchFamily="34" charset="0"/>
              </a:rPr>
              <a:t>Enbridge/Yar</a:t>
            </a:r>
            <a:r>
              <a:rPr lang="en-US" sz="2000" kern="100" dirty="0">
                <a:latin typeface="+mj-lt"/>
                <a:ea typeface="Calibri" panose="020F0502020204030204" pitchFamily="34" charset="0"/>
                <a:cs typeface="Calibri" panose="020F0502020204030204" pitchFamily="34" charset="0"/>
              </a:rPr>
              <a:t>a has never told the public </a:t>
            </a:r>
            <a:r>
              <a:rPr lang="en-US" sz="2000" b="1" u="sng" kern="100" dirty="0">
                <a:latin typeface="+mj-lt"/>
                <a:ea typeface="Calibri" panose="020F0502020204030204" pitchFamily="34" charset="0"/>
                <a:cs typeface="Calibri" panose="020F0502020204030204" pitchFamily="34" charset="0"/>
              </a:rPr>
              <a:t>WHERE</a:t>
            </a:r>
            <a:r>
              <a:rPr lang="en-US" sz="2000" kern="100" dirty="0">
                <a:latin typeface="+mj-lt"/>
                <a:ea typeface="Calibri" panose="020F0502020204030204" pitchFamily="34" charset="0"/>
                <a:cs typeface="Calibri" panose="020F0502020204030204" pitchFamily="34" charset="0"/>
              </a:rPr>
              <a:t> this water is coming from nor </a:t>
            </a:r>
            <a:r>
              <a:rPr lang="en-US" sz="2000" b="1" u="sng" kern="100" dirty="0">
                <a:latin typeface="+mj-lt"/>
                <a:ea typeface="Calibri" panose="020F0502020204030204" pitchFamily="34" charset="0"/>
                <a:cs typeface="Calibri" panose="020F0502020204030204" pitchFamily="34" charset="0"/>
              </a:rPr>
              <a:t>HOW MUCH WATER NEEDED</a:t>
            </a:r>
            <a:r>
              <a:rPr lang="en-US" sz="2000" kern="100" dirty="0">
                <a:latin typeface="+mj-lt"/>
                <a:ea typeface="Calibri" panose="020F0502020204030204" pitchFamily="34" charset="0"/>
                <a:cs typeface="Calibri" panose="020F0502020204030204" pitchFamily="34" charset="0"/>
              </a:rPr>
              <a:t>.</a:t>
            </a:r>
            <a:endParaRPr lang="en-US" sz="2000" kern="100" dirty="0">
              <a:effectLst/>
              <a:latin typeface="+mj-lt"/>
              <a:ea typeface="Calibri" panose="020F0502020204030204" pitchFamily="34" charset="0"/>
              <a:cs typeface="Calibri" panose="020F0502020204030204" pitchFamily="34" charset="0"/>
            </a:endParaRPr>
          </a:p>
          <a:p>
            <a:endParaRPr lang="en-US" sz="2000" dirty="0">
              <a:latin typeface="+mj-lt"/>
            </a:endParaRPr>
          </a:p>
        </p:txBody>
      </p:sp>
      <p:sp>
        <p:nvSpPr>
          <p:cNvPr id="8" name="TextBox 7">
            <a:extLst>
              <a:ext uri="{FF2B5EF4-FFF2-40B4-BE49-F238E27FC236}">
                <a16:creationId xmlns:a16="http://schemas.microsoft.com/office/drawing/2014/main" id="{617CDD54-0073-E579-D9EF-67E928384524}"/>
              </a:ext>
            </a:extLst>
          </p:cNvPr>
          <p:cNvSpPr txBox="1"/>
          <p:nvPr/>
        </p:nvSpPr>
        <p:spPr>
          <a:xfrm>
            <a:off x="5423163" y="5497484"/>
            <a:ext cx="6739509" cy="1015663"/>
          </a:xfrm>
          <a:prstGeom prst="rect">
            <a:avLst/>
          </a:prstGeom>
          <a:noFill/>
        </p:spPr>
        <p:txBody>
          <a:bodyPr wrap="square" rtlCol="0">
            <a:spAutoFit/>
          </a:bodyPr>
          <a:lstStyle/>
          <a:p>
            <a:r>
              <a:rPr lang="en-US" sz="2000" kern="100" dirty="0">
                <a:latin typeface="+mj-lt"/>
                <a:ea typeface="Calibri" panose="020F0502020204030204" pitchFamily="34" charset="0"/>
                <a:cs typeface="Calibri" panose="020F0502020204030204" pitchFamily="34" charset="0"/>
              </a:rPr>
              <a:t>WATER RIGHTS ARE IN </a:t>
            </a:r>
            <a:r>
              <a:rPr lang="en-US" sz="2000" b="1" u="sng" kern="100" dirty="0">
                <a:latin typeface="+mj-lt"/>
                <a:ea typeface="Calibri" panose="020F0502020204030204" pitchFamily="34" charset="0"/>
                <a:cs typeface="Calibri" panose="020F0502020204030204" pitchFamily="34" charset="0"/>
              </a:rPr>
              <a:t>PERPETUITY</a:t>
            </a:r>
            <a:r>
              <a:rPr lang="en-US" sz="2000" kern="100" dirty="0">
                <a:latin typeface="+mj-lt"/>
                <a:ea typeface="Calibri" panose="020F0502020204030204" pitchFamily="34" charset="0"/>
                <a:cs typeface="Calibri" panose="020F0502020204030204" pitchFamily="34" charset="0"/>
              </a:rPr>
              <a:t> &amp; </a:t>
            </a:r>
            <a:r>
              <a:rPr lang="en-US" sz="2000" b="1" u="sng" kern="100" dirty="0">
                <a:latin typeface="+mj-lt"/>
                <a:ea typeface="Calibri" panose="020F0502020204030204" pitchFamily="34" charset="0"/>
                <a:cs typeface="Calibri" panose="020F0502020204030204" pitchFamily="34" charset="0"/>
              </a:rPr>
              <a:t>CAN BE SOLD OR TRANSFERED</a:t>
            </a:r>
            <a:r>
              <a:rPr lang="en-US" sz="2000" kern="100" dirty="0">
                <a:latin typeface="+mj-lt"/>
                <a:ea typeface="Calibri" panose="020F0502020204030204" pitchFamily="34" charset="0"/>
                <a:cs typeface="Calibri" panose="020F0502020204030204" pitchFamily="34" charset="0"/>
              </a:rPr>
              <a:t> BY APPLICANT </a:t>
            </a:r>
            <a:endParaRPr lang="en-US" sz="2000" kern="100" dirty="0">
              <a:effectLst/>
              <a:latin typeface="+mj-lt"/>
              <a:ea typeface="Calibri" panose="020F0502020204030204" pitchFamily="34" charset="0"/>
              <a:cs typeface="Calibri" panose="020F0502020204030204" pitchFamily="34" charset="0"/>
            </a:endParaRPr>
          </a:p>
          <a:p>
            <a:endParaRPr lang="en-US" sz="2000" dirty="0">
              <a:latin typeface="+mj-lt"/>
            </a:endParaRPr>
          </a:p>
        </p:txBody>
      </p:sp>
      <p:pic>
        <p:nvPicPr>
          <p:cNvPr id="18" name="Picture 17">
            <a:extLst>
              <a:ext uri="{FF2B5EF4-FFF2-40B4-BE49-F238E27FC236}">
                <a16:creationId xmlns:a16="http://schemas.microsoft.com/office/drawing/2014/main" id="{F79F2E30-C274-CE6C-3662-1235B9FF10A2}"/>
              </a:ext>
            </a:extLst>
          </p:cNvPr>
          <p:cNvPicPr>
            <a:picLocks noChangeAspect="1"/>
          </p:cNvPicPr>
          <p:nvPr/>
        </p:nvPicPr>
        <p:blipFill>
          <a:blip r:embed="rId3"/>
          <a:stretch>
            <a:fillRect/>
          </a:stretch>
        </p:blipFill>
        <p:spPr>
          <a:xfrm rot="21267553">
            <a:off x="1905756" y="394231"/>
            <a:ext cx="2706769" cy="2118046"/>
          </a:xfrm>
          <a:prstGeom prst="rect">
            <a:avLst/>
          </a:prstGeom>
        </p:spPr>
      </p:pic>
      <p:sp>
        <p:nvSpPr>
          <p:cNvPr id="19" name="Google Shape;267;p7">
            <a:extLst>
              <a:ext uri="{FF2B5EF4-FFF2-40B4-BE49-F238E27FC236}">
                <a16:creationId xmlns:a16="http://schemas.microsoft.com/office/drawing/2014/main" id="{DC1F18B1-3C80-D1E3-C102-6542B4036B52}"/>
              </a:ext>
            </a:extLst>
          </p:cNvPr>
          <p:cNvSpPr txBox="1"/>
          <p:nvPr/>
        </p:nvSpPr>
        <p:spPr>
          <a:xfrm>
            <a:off x="2704233" y="2264604"/>
            <a:ext cx="1874520" cy="560540"/>
          </a:xfrm>
          <a:prstGeom prst="rect">
            <a:avLst/>
          </a:prstGeom>
          <a:solidFill>
            <a:srgbClr val="FFC000"/>
          </a:solidFill>
          <a:ln>
            <a:noFill/>
          </a:ln>
        </p:spPr>
        <p:txBody>
          <a:bodyPr spcFirstLastPara="1" wrap="square" lIns="78375" tIns="39188" rIns="78375" bIns="39188" anchor="ctr" anchorCtr="0">
            <a:normAutofit lnSpcReduction="10000"/>
          </a:bodyPr>
          <a:lstStyle/>
          <a:p>
            <a:pPr algn="ctr"/>
            <a:r>
              <a:rPr lang="en-US" sz="1080" b="1" i="1" dirty="0">
                <a:latin typeface="Tahoma"/>
                <a:ea typeface="Tahoma"/>
                <a:cs typeface="Tahoma"/>
                <a:sym typeface="Tahoma"/>
              </a:rPr>
              <a:t>ENBRIDGE/YARA AMMONIA FACILITY CLEARING UNDERWAY</a:t>
            </a:r>
            <a:endParaRPr sz="420" dirty="0"/>
          </a:p>
        </p:txBody>
      </p:sp>
      <p:sp>
        <p:nvSpPr>
          <p:cNvPr id="20" name="TextBox 19">
            <a:extLst>
              <a:ext uri="{FF2B5EF4-FFF2-40B4-BE49-F238E27FC236}">
                <a16:creationId xmlns:a16="http://schemas.microsoft.com/office/drawing/2014/main" id="{833932C8-76E5-A385-39F9-EB6F603FC76B}"/>
              </a:ext>
            </a:extLst>
          </p:cNvPr>
          <p:cNvSpPr txBox="1"/>
          <p:nvPr/>
        </p:nvSpPr>
        <p:spPr>
          <a:xfrm>
            <a:off x="5605899" y="3438665"/>
            <a:ext cx="5561454" cy="2031325"/>
          </a:xfrm>
          <a:prstGeom prst="rect">
            <a:avLst/>
          </a:prstGeom>
          <a:noFill/>
          <a:ln w="28575">
            <a:solidFill>
              <a:srgbClr val="00B050"/>
            </a:solidFill>
          </a:ln>
        </p:spPr>
        <p:txBody>
          <a:bodyPr wrap="square">
            <a:spAutoFit/>
          </a:bodyPr>
          <a:lstStyle/>
          <a:p>
            <a:pPr algn="l"/>
            <a:r>
              <a:rPr lang="en-US" sz="1400" b="0" i="0" u="none" strike="noStrike" baseline="0" dirty="0">
                <a:latin typeface="Arial" panose="020B0604020202020204" pitchFamily="34" charset="0"/>
              </a:rPr>
              <a:t>There are currently three (3) proposed mobile pump systems to be located along this</a:t>
            </a:r>
          </a:p>
          <a:p>
            <a:pPr algn="l"/>
            <a:r>
              <a:rPr lang="en-US" sz="1400" b="0" i="0" u="none" strike="noStrike" baseline="0" dirty="0">
                <a:latin typeface="Arial" panose="020B0604020202020204" pitchFamily="34" charset="0"/>
              </a:rPr>
              <a:t>diversion reach. However, Moda may add additional pump </a:t>
            </a:r>
            <a:r>
              <a:rPr lang="en-US" sz="1400" b="0" i="0" u="none" strike="noStrike" baseline="0" dirty="0">
                <a:ln>
                  <a:solidFill>
                    <a:sysClr val="windowText" lastClr="000000"/>
                  </a:solidFill>
                </a:ln>
                <a:latin typeface="Arial" panose="020B0604020202020204" pitchFamily="34" charset="0"/>
              </a:rPr>
              <a:t>systems</a:t>
            </a:r>
            <a:r>
              <a:rPr lang="en-US" sz="1400" b="0" i="0" u="none" strike="noStrike" baseline="0" dirty="0">
                <a:latin typeface="Arial" panose="020B0604020202020204" pitchFamily="34" charset="0"/>
              </a:rPr>
              <a:t> to be placed anywhere along</a:t>
            </a:r>
          </a:p>
          <a:p>
            <a:pPr algn="l"/>
            <a:r>
              <a:rPr lang="en-US" sz="1400" b="0" i="0" u="none" strike="noStrike" baseline="0" dirty="0">
                <a:latin typeface="Arial" panose="020B0604020202020204" pitchFamily="34" charset="0"/>
              </a:rPr>
              <a:t>the proposed diversion reach as needed for future expansion. The three (3) proposed mobile</a:t>
            </a:r>
          </a:p>
          <a:p>
            <a:pPr algn="l"/>
            <a:r>
              <a:rPr lang="en-US" sz="1400" b="0" i="0" u="none" strike="noStrike" baseline="0" dirty="0">
                <a:latin typeface="Arial" panose="020B0604020202020204" pitchFamily="34" charset="0"/>
              </a:rPr>
              <a:t>pump systems, and any additional pump systems constructed in the future, will divert water at a</a:t>
            </a:r>
          </a:p>
          <a:p>
            <a:pPr algn="l"/>
            <a:r>
              <a:rPr lang="en-US" sz="1400" b="0" i="0" u="none" strike="noStrike" baseline="0" dirty="0">
                <a:latin typeface="Arial" panose="020B0604020202020204" pitchFamily="34" charset="0"/>
              </a:rPr>
              <a:t>combined maximum flow rate not to exceed 100,000gpm.</a:t>
            </a:r>
            <a:endParaRPr lang="en-US" dirty="0"/>
          </a:p>
        </p:txBody>
      </p:sp>
      <p:pic>
        <p:nvPicPr>
          <p:cNvPr id="22" name="Picture 21">
            <a:extLst>
              <a:ext uri="{FF2B5EF4-FFF2-40B4-BE49-F238E27FC236}">
                <a16:creationId xmlns:a16="http://schemas.microsoft.com/office/drawing/2014/main" id="{7BD49B2D-9AFB-CAD8-C096-8F48E9026CFD}"/>
              </a:ext>
            </a:extLst>
          </p:cNvPr>
          <p:cNvPicPr>
            <a:picLocks noChangeAspect="1"/>
          </p:cNvPicPr>
          <p:nvPr/>
        </p:nvPicPr>
        <p:blipFill>
          <a:blip r:embed="rId4"/>
          <a:stretch>
            <a:fillRect/>
          </a:stretch>
        </p:blipFill>
        <p:spPr>
          <a:xfrm>
            <a:off x="5605899" y="2410688"/>
            <a:ext cx="5513695" cy="914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Google Shape;355;p18">
            <a:extLst>
              <a:ext uri="{FF2B5EF4-FFF2-40B4-BE49-F238E27FC236}">
                <a16:creationId xmlns:a16="http://schemas.microsoft.com/office/drawing/2014/main" id="{1A7322E8-C8B3-7804-5D1B-CEF905F657BE}"/>
              </a:ext>
            </a:extLst>
          </p:cNvPr>
          <p:cNvPicPr preferRelativeResize="0"/>
          <p:nvPr/>
        </p:nvPicPr>
        <p:blipFill rotWithShape="1">
          <a:blip r:embed="rId5">
            <a:alphaModFix/>
          </a:blip>
          <a:srcRect/>
          <a:stretch/>
        </p:blipFill>
        <p:spPr>
          <a:xfrm>
            <a:off x="11008730" y="6258913"/>
            <a:ext cx="1008634" cy="508469"/>
          </a:xfrm>
          <a:prstGeom prst="rect">
            <a:avLst/>
          </a:prstGeom>
          <a:noFill/>
          <a:ln>
            <a:noFill/>
          </a:ln>
        </p:spPr>
      </p:pic>
      <p:sp>
        <p:nvSpPr>
          <p:cNvPr id="3" name="Oval 2">
            <a:extLst>
              <a:ext uri="{FF2B5EF4-FFF2-40B4-BE49-F238E27FC236}">
                <a16:creationId xmlns:a16="http://schemas.microsoft.com/office/drawing/2014/main" id="{31EC3021-D7CB-2D23-5F67-E974AA3DCF3E}"/>
              </a:ext>
            </a:extLst>
          </p:cNvPr>
          <p:cNvSpPr/>
          <p:nvPr/>
        </p:nvSpPr>
        <p:spPr>
          <a:xfrm rot="19964048">
            <a:off x="2461549" y="305443"/>
            <a:ext cx="2090852" cy="1958506"/>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96;p8">
            <a:extLst>
              <a:ext uri="{FF2B5EF4-FFF2-40B4-BE49-F238E27FC236}">
                <a16:creationId xmlns:a16="http://schemas.microsoft.com/office/drawing/2014/main" id="{A846CA13-CDE1-CBD4-FC26-E8E05AE240B5}"/>
              </a:ext>
            </a:extLst>
          </p:cNvPr>
          <p:cNvSpPr txBox="1">
            <a:spLocks/>
          </p:cNvSpPr>
          <p:nvPr/>
        </p:nvSpPr>
        <p:spPr>
          <a:xfrm>
            <a:off x="8460376" y="2878463"/>
            <a:ext cx="3269917" cy="406043"/>
          </a:xfrm>
          <a:prstGeom prst="rect">
            <a:avLst/>
          </a:prstGeom>
          <a:noFill/>
          <a:ln w="31750" cap="sq" cmpd="sng">
            <a:noFill/>
            <a:prstDash val="solid"/>
            <a:miter lim="800000"/>
            <a:headEnd type="none" w="sm" len="sm"/>
            <a:tailEnd type="none" w="sm" len="sm"/>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1800" b="1" dirty="0">
                <a:solidFill>
                  <a:srgbClr val="FF0000"/>
                </a:solidFill>
              </a:rPr>
              <a:t>July 2021</a:t>
            </a:r>
            <a:endParaRPr lang="en-US" sz="1800" dirty="0">
              <a:solidFill>
                <a:srgbClr val="FF0000"/>
              </a:solidFill>
            </a:endParaRPr>
          </a:p>
        </p:txBody>
      </p:sp>
      <p:pic>
        <p:nvPicPr>
          <p:cNvPr id="7" name="Picture 6">
            <a:extLst>
              <a:ext uri="{FF2B5EF4-FFF2-40B4-BE49-F238E27FC236}">
                <a16:creationId xmlns:a16="http://schemas.microsoft.com/office/drawing/2014/main" id="{D4BE8711-04CB-3852-FD5B-FFE3F4E2B80E}"/>
              </a:ext>
            </a:extLst>
          </p:cNvPr>
          <p:cNvPicPr>
            <a:picLocks noChangeAspect="1"/>
          </p:cNvPicPr>
          <p:nvPr/>
        </p:nvPicPr>
        <p:blipFill>
          <a:blip r:embed="rId6"/>
          <a:stretch>
            <a:fillRect/>
          </a:stretch>
        </p:blipFill>
        <p:spPr>
          <a:xfrm>
            <a:off x="5423163" y="1441357"/>
            <a:ext cx="6259160" cy="871923"/>
          </a:xfrm>
          <a:prstGeom prst="rect">
            <a:avLst/>
          </a:prstGeom>
        </p:spPr>
      </p:pic>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E951F27A-1BA3-717E-732A-4A27F52CF901}"/>
                  </a:ext>
                </a:extLst>
              </p14:cNvPr>
              <p14:cNvContentPartPr/>
              <p14:nvPr/>
            </p14:nvContentPartPr>
            <p14:xfrm>
              <a:off x="10097178" y="1900282"/>
              <a:ext cx="1531080" cy="38880"/>
            </p14:xfrm>
          </p:contentPart>
        </mc:Choice>
        <mc:Fallback xmlns="">
          <p:pic>
            <p:nvPicPr>
              <p:cNvPr id="9" name="Ink 8">
                <a:extLst>
                  <a:ext uri="{FF2B5EF4-FFF2-40B4-BE49-F238E27FC236}">
                    <a16:creationId xmlns:a16="http://schemas.microsoft.com/office/drawing/2014/main" id="{E951F27A-1BA3-717E-732A-4A27F52CF901}"/>
                  </a:ext>
                </a:extLst>
              </p:cNvPr>
              <p:cNvPicPr/>
              <p:nvPr/>
            </p:nvPicPr>
            <p:blipFill>
              <a:blip r:embed="rId8"/>
              <a:stretch>
                <a:fillRect/>
              </a:stretch>
            </p:blipFill>
            <p:spPr>
              <a:xfrm>
                <a:off x="10025178" y="1756282"/>
                <a:ext cx="167472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247678C3-015B-5BD0-361D-34550114FE0E}"/>
                  </a:ext>
                </a:extLst>
              </p14:cNvPr>
              <p14:cNvContentPartPr/>
              <p14:nvPr/>
            </p14:nvContentPartPr>
            <p14:xfrm>
              <a:off x="9234618" y="2165602"/>
              <a:ext cx="965520" cy="6840"/>
            </p14:xfrm>
          </p:contentPart>
        </mc:Choice>
        <mc:Fallback xmlns="">
          <p:pic>
            <p:nvPicPr>
              <p:cNvPr id="10" name="Ink 9">
                <a:extLst>
                  <a:ext uri="{FF2B5EF4-FFF2-40B4-BE49-F238E27FC236}">
                    <a16:creationId xmlns:a16="http://schemas.microsoft.com/office/drawing/2014/main" id="{247678C3-015B-5BD0-361D-34550114FE0E}"/>
                  </a:ext>
                </a:extLst>
              </p:cNvPr>
              <p:cNvPicPr/>
              <p:nvPr/>
            </p:nvPicPr>
            <p:blipFill>
              <a:blip r:embed="rId10"/>
              <a:stretch>
                <a:fillRect/>
              </a:stretch>
            </p:blipFill>
            <p:spPr>
              <a:xfrm>
                <a:off x="9162618" y="2021602"/>
                <a:ext cx="110916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5B9D4A9B-3BD6-9F52-4950-55F6A9A7CA4D}"/>
                  </a:ext>
                </a:extLst>
              </p14:cNvPr>
              <p14:cNvContentPartPr/>
              <p14:nvPr/>
            </p14:nvContentPartPr>
            <p14:xfrm>
              <a:off x="7068498" y="4007362"/>
              <a:ext cx="3879000" cy="52560"/>
            </p14:xfrm>
          </p:contentPart>
        </mc:Choice>
        <mc:Fallback xmlns="">
          <p:pic>
            <p:nvPicPr>
              <p:cNvPr id="11" name="Ink 10">
                <a:extLst>
                  <a:ext uri="{FF2B5EF4-FFF2-40B4-BE49-F238E27FC236}">
                    <a16:creationId xmlns:a16="http://schemas.microsoft.com/office/drawing/2014/main" id="{5B9D4A9B-3BD6-9F52-4950-55F6A9A7CA4D}"/>
                  </a:ext>
                </a:extLst>
              </p:cNvPr>
              <p:cNvPicPr/>
              <p:nvPr/>
            </p:nvPicPr>
            <p:blipFill>
              <a:blip r:embed="rId12"/>
              <a:stretch>
                <a:fillRect/>
              </a:stretch>
            </p:blipFill>
            <p:spPr>
              <a:xfrm>
                <a:off x="6996858" y="3863722"/>
                <a:ext cx="402264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7B06E1C7-18B2-E1CB-CD95-C10B19944362}"/>
                  </a:ext>
                </a:extLst>
              </p14:cNvPr>
              <p14:cNvContentPartPr/>
              <p14:nvPr/>
            </p14:nvContentPartPr>
            <p14:xfrm>
              <a:off x="8112498" y="4445842"/>
              <a:ext cx="2351160" cy="2880"/>
            </p14:xfrm>
          </p:contentPart>
        </mc:Choice>
        <mc:Fallback xmlns="">
          <p:pic>
            <p:nvPicPr>
              <p:cNvPr id="12" name="Ink 11">
                <a:extLst>
                  <a:ext uri="{FF2B5EF4-FFF2-40B4-BE49-F238E27FC236}">
                    <a16:creationId xmlns:a16="http://schemas.microsoft.com/office/drawing/2014/main" id="{7B06E1C7-18B2-E1CB-CD95-C10B19944362}"/>
                  </a:ext>
                </a:extLst>
              </p:cNvPr>
              <p:cNvPicPr/>
              <p:nvPr/>
            </p:nvPicPr>
            <p:blipFill>
              <a:blip r:embed="rId14"/>
              <a:stretch>
                <a:fillRect/>
              </a:stretch>
            </p:blipFill>
            <p:spPr>
              <a:xfrm>
                <a:off x="8040858" y="4302202"/>
                <a:ext cx="249480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856AF841-A2A6-A6B9-C9A7-F4815030917E}"/>
                  </a:ext>
                </a:extLst>
              </p14:cNvPr>
              <p14:cNvContentPartPr/>
              <p14:nvPr/>
            </p14:nvContentPartPr>
            <p14:xfrm>
              <a:off x="7036098" y="4895842"/>
              <a:ext cx="3961800" cy="19800"/>
            </p14:xfrm>
          </p:contentPart>
        </mc:Choice>
        <mc:Fallback xmlns="">
          <p:pic>
            <p:nvPicPr>
              <p:cNvPr id="13" name="Ink 12">
                <a:extLst>
                  <a:ext uri="{FF2B5EF4-FFF2-40B4-BE49-F238E27FC236}">
                    <a16:creationId xmlns:a16="http://schemas.microsoft.com/office/drawing/2014/main" id="{856AF841-A2A6-A6B9-C9A7-F4815030917E}"/>
                  </a:ext>
                </a:extLst>
              </p:cNvPr>
              <p:cNvPicPr/>
              <p:nvPr/>
            </p:nvPicPr>
            <p:blipFill>
              <a:blip r:embed="rId16"/>
              <a:stretch>
                <a:fillRect/>
              </a:stretch>
            </p:blipFill>
            <p:spPr>
              <a:xfrm>
                <a:off x="6964458" y="4752202"/>
                <a:ext cx="410544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9F28D5C6-6744-6CFC-06EE-BC6F13850780}"/>
                  </a:ext>
                </a:extLst>
              </p14:cNvPr>
              <p14:cNvContentPartPr/>
              <p14:nvPr/>
            </p14:nvContentPartPr>
            <p14:xfrm>
              <a:off x="5739018" y="5096722"/>
              <a:ext cx="375840" cy="19800"/>
            </p14:xfrm>
          </p:contentPart>
        </mc:Choice>
        <mc:Fallback xmlns="">
          <p:pic>
            <p:nvPicPr>
              <p:cNvPr id="16" name="Ink 15">
                <a:extLst>
                  <a:ext uri="{FF2B5EF4-FFF2-40B4-BE49-F238E27FC236}">
                    <a16:creationId xmlns:a16="http://schemas.microsoft.com/office/drawing/2014/main" id="{9F28D5C6-6744-6CFC-06EE-BC6F13850780}"/>
                  </a:ext>
                </a:extLst>
              </p:cNvPr>
              <p:cNvPicPr/>
              <p:nvPr/>
            </p:nvPicPr>
            <p:blipFill>
              <a:blip r:embed="rId18"/>
              <a:stretch>
                <a:fillRect/>
              </a:stretch>
            </p:blipFill>
            <p:spPr>
              <a:xfrm>
                <a:off x="5667378" y="4953082"/>
                <a:ext cx="51948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51C47952-8998-5CFA-7718-1A836C1FC8A9}"/>
                  </a:ext>
                </a:extLst>
              </p14:cNvPr>
              <p14:cNvContentPartPr/>
              <p14:nvPr/>
            </p14:nvContentPartPr>
            <p14:xfrm>
              <a:off x="9254058" y="5297242"/>
              <a:ext cx="907920" cy="20520"/>
            </p14:xfrm>
          </p:contentPart>
        </mc:Choice>
        <mc:Fallback xmlns="">
          <p:pic>
            <p:nvPicPr>
              <p:cNvPr id="17" name="Ink 16">
                <a:extLst>
                  <a:ext uri="{FF2B5EF4-FFF2-40B4-BE49-F238E27FC236}">
                    <a16:creationId xmlns:a16="http://schemas.microsoft.com/office/drawing/2014/main" id="{51C47952-8998-5CFA-7718-1A836C1FC8A9}"/>
                  </a:ext>
                </a:extLst>
              </p:cNvPr>
              <p:cNvPicPr/>
              <p:nvPr/>
            </p:nvPicPr>
            <p:blipFill>
              <a:blip r:embed="rId20"/>
              <a:stretch>
                <a:fillRect/>
              </a:stretch>
            </p:blipFill>
            <p:spPr>
              <a:xfrm>
                <a:off x="9182058" y="5153242"/>
                <a:ext cx="105156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3750CF52-5481-369B-3E99-DDD35DA411A5}"/>
                  </a:ext>
                </a:extLst>
              </p14:cNvPr>
              <p14:cNvContentPartPr/>
              <p14:nvPr/>
            </p14:nvContentPartPr>
            <p14:xfrm>
              <a:off x="5485938" y="1575202"/>
              <a:ext cx="1063800" cy="7200"/>
            </p14:xfrm>
          </p:contentPart>
        </mc:Choice>
        <mc:Fallback xmlns="">
          <p:pic>
            <p:nvPicPr>
              <p:cNvPr id="21" name="Ink 20">
                <a:extLst>
                  <a:ext uri="{FF2B5EF4-FFF2-40B4-BE49-F238E27FC236}">
                    <a16:creationId xmlns:a16="http://schemas.microsoft.com/office/drawing/2014/main" id="{3750CF52-5481-369B-3E99-DDD35DA411A5}"/>
                  </a:ext>
                </a:extLst>
              </p:cNvPr>
              <p:cNvPicPr/>
              <p:nvPr/>
            </p:nvPicPr>
            <p:blipFill>
              <a:blip r:embed="rId22"/>
              <a:stretch>
                <a:fillRect/>
              </a:stretch>
            </p:blipFill>
            <p:spPr>
              <a:xfrm>
                <a:off x="5414298" y="1431562"/>
                <a:ext cx="1207440" cy="294840"/>
              </a:xfrm>
              <a:prstGeom prst="rect">
                <a:avLst/>
              </a:prstGeom>
            </p:spPr>
          </p:pic>
        </mc:Fallback>
      </mc:AlternateContent>
    </p:spTree>
    <p:extLst>
      <p:ext uri="{BB962C8B-B14F-4D97-AF65-F5344CB8AC3E}">
        <p14:creationId xmlns:p14="http://schemas.microsoft.com/office/powerpoint/2010/main" val="2009615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6"/>
          <p:cNvPicPr preferRelativeResize="0"/>
          <p:nvPr/>
        </p:nvPicPr>
        <p:blipFill rotWithShape="1">
          <a:blip r:embed="rId3">
            <a:alphaModFix/>
          </a:blip>
          <a:srcRect b="11609"/>
          <a:stretch/>
        </p:blipFill>
        <p:spPr>
          <a:xfrm>
            <a:off x="2895334" y="566968"/>
            <a:ext cx="6401335" cy="3885765"/>
          </a:xfrm>
          <a:prstGeom prst="rect">
            <a:avLst/>
          </a:prstGeom>
          <a:noFill/>
          <a:ln>
            <a:noFill/>
          </a:ln>
        </p:spPr>
      </p:pic>
      <p:sp>
        <p:nvSpPr>
          <p:cNvPr id="220" name="Google Shape;220;p6"/>
          <p:cNvSpPr txBox="1">
            <a:spLocks noGrp="1"/>
          </p:cNvSpPr>
          <p:nvPr>
            <p:ph type="title"/>
          </p:nvPr>
        </p:nvSpPr>
        <p:spPr>
          <a:xfrm>
            <a:off x="0" y="20976"/>
            <a:ext cx="12192000" cy="546000"/>
          </a:xfrm>
          <a:prstGeom prst="rect">
            <a:avLst/>
          </a:prstGeom>
          <a:noFill/>
          <a:ln>
            <a:noFill/>
          </a:ln>
        </p:spPr>
        <p:txBody>
          <a:bodyPr spcFirstLastPara="1" wrap="square" lIns="121900" tIns="60933" rIns="121900" bIns="60933" anchor="ctr" anchorCtr="0">
            <a:normAutofit/>
          </a:bodyPr>
          <a:lstStyle/>
          <a:p>
            <a:pPr algn="ctr">
              <a:buSzPct val="100000"/>
            </a:pPr>
            <a:r>
              <a:rPr lang="en-US" b="1" dirty="0"/>
              <a:t>WHERE WILL MILLIONS OF GALLONS OF FIRE WATER GO? </a:t>
            </a:r>
            <a:endParaRPr dirty="0"/>
          </a:p>
        </p:txBody>
      </p:sp>
      <p:sp>
        <p:nvSpPr>
          <p:cNvPr id="221" name="Google Shape;221;p6"/>
          <p:cNvSpPr txBox="1">
            <a:spLocks noGrp="1"/>
          </p:cNvSpPr>
          <p:nvPr>
            <p:ph type="sldNum" idx="12"/>
          </p:nvPr>
        </p:nvSpPr>
        <p:spPr>
          <a:xfrm>
            <a:off x="8610600" y="6356351"/>
            <a:ext cx="2743200" cy="365125"/>
          </a:xfrm>
          <a:prstGeom prst="rect">
            <a:avLst/>
          </a:prstGeom>
          <a:noFill/>
          <a:ln>
            <a:noFill/>
          </a:ln>
        </p:spPr>
        <p:txBody>
          <a:bodyPr spcFirstLastPara="1" wrap="square" lIns="121900" tIns="60933" rIns="121900" bIns="60933" anchor="ctr" anchorCtr="0">
            <a:noAutofit/>
          </a:bodyPr>
          <a:lstStyle/>
          <a:p>
            <a:fld id="{00000000-1234-1234-1234-123412341234}" type="slidenum">
              <a:rPr lang="en-US"/>
              <a:pPr/>
              <a:t>5</a:t>
            </a:fld>
            <a:endParaRPr/>
          </a:p>
        </p:txBody>
      </p:sp>
      <p:sp>
        <p:nvSpPr>
          <p:cNvPr id="226" name="Google Shape;226;p6"/>
          <p:cNvSpPr txBox="1"/>
          <p:nvPr/>
        </p:nvSpPr>
        <p:spPr>
          <a:xfrm>
            <a:off x="1542254" y="4942791"/>
            <a:ext cx="10145600" cy="1970000"/>
          </a:xfrm>
          <a:prstGeom prst="rect">
            <a:avLst/>
          </a:prstGeom>
          <a:noFill/>
          <a:ln>
            <a:noFill/>
          </a:ln>
        </p:spPr>
        <p:txBody>
          <a:bodyPr spcFirstLastPara="1" wrap="square" lIns="27400" tIns="13700" rIns="27400" bIns="13700" anchor="t" anchorCtr="0">
            <a:noAutofit/>
          </a:bodyPr>
          <a:lstStyle/>
          <a:p>
            <a:pPr>
              <a:buClr>
                <a:schemeClr val="dk1"/>
              </a:buClr>
              <a:buSzPts val="1200"/>
            </a:pPr>
            <a:r>
              <a:rPr lang="en-US" sz="1467" b="1" dirty="0">
                <a:solidFill>
                  <a:schemeClr val="dk1"/>
                </a:solidFill>
                <a:latin typeface="Calibri"/>
                <a:ea typeface="Calibri"/>
                <a:cs typeface="Calibri"/>
                <a:sym typeface="Calibri"/>
              </a:rPr>
              <a:t>Upstream &amp; Downstream locations are the opposite of predominate water flow. Downstream is towards Ingleside on the Bay, TX.</a:t>
            </a:r>
          </a:p>
          <a:p>
            <a:pPr>
              <a:buClr>
                <a:schemeClr val="dk1"/>
              </a:buClr>
              <a:buSzPts val="1200"/>
            </a:pPr>
            <a:r>
              <a:rPr lang="en-US" sz="1467" b="1" dirty="0">
                <a:solidFill>
                  <a:schemeClr val="dk1"/>
                </a:solidFill>
                <a:latin typeface="Calibri"/>
                <a:ea typeface="Calibri"/>
                <a:cs typeface="Calibri"/>
                <a:sym typeface="Calibri"/>
              </a:rPr>
              <a:t>Upstream &amp; Downstream locations are too close (~100) to seagrasses.</a:t>
            </a:r>
            <a:endParaRPr sz="1733" dirty="0">
              <a:latin typeface="Calibri"/>
              <a:ea typeface="Calibri"/>
              <a:cs typeface="Calibri"/>
              <a:sym typeface="Calibri"/>
            </a:endParaRPr>
          </a:p>
          <a:p>
            <a:pPr>
              <a:buClr>
                <a:schemeClr val="dk1"/>
              </a:buClr>
              <a:buSzPts val="1200"/>
            </a:pPr>
            <a:r>
              <a:rPr lang="en-US" sz="1467" b="1" dirty="0">
                <a:solidFill>
                  <a:schemeClr val="dk1"/>
                </a:solidFill>
                <a:latin typeface="Calibri"/>
                <a:ea typeface="Calibri"/>
                <a:cs typeface="Calibri"/>
                <a:sym typeface="Calibri"/>
              </a:rPr>
              <a:t>Are Screen size &amp; velocity at the intakes calculate not to cause impingement and entrainment of marine organisms?</a:t>
            </a:r>
          </a:p>
          <a:p>
            <a:pPr>
              <a:buClr>
                <a:schemeClr val="dk1"/>
              </a:buClr>
              <a:buSzPts val="1200"/>
            </a:pPr>
            <a:r>
              <a:rPr lang="en-US" sz="1467" b="1" dirty="0">
                <a:solidFill>
                  <a:schemeClr val="dk1"/>
                </a:solidFill>
                <a:latin typeface="Calibri"/>
                <a:ea typeface="Calibri"/>
                <a:cs typeface="Calibri"/>
                <a:sym typeface="Calibri"/>
              </a:rPr>
              <a:t>Permit allows for additional pump systems for “Future Expansion”. </a:t>
            </a:r>
            <a:r>
              <a:rPr lang="en-US" sz="1467" b="1" i="1" u="sng" dirty="0">
                <a:solidFill>
                  <a:schemeClr val="dk1"/>
                </a:solidFill>
                <a:latin typeface="Calibri"/>
                <a:ea typeface="Calibri"/>
                <a:cs typeface="Calibri"/>
                <a:sym typeface="Calibri"/>
              </a:rPr>
              <a:t>NO</a:t>
            </a:r>
            <a:r>
              <a:rPr lang="en-US" sz="1467" b="1" dirty="0">
                <a:solidFill>
                  <a:schemeClr val="dk1"/>
                </a:solidFill>
                <a:latin typeface="Calibri"/>
                <a:ea typeface="Calibri"/>
                <a:cs typeface="Calibri"/>
                <a:sym typeface="Calibri"/>
              </a:rPr>
              <a:t> Guarantee this WR will </a:t>
            </a:r>
            <a:r>
              <a:rPr lang="en-US" sz="1467" b="1" i="1" u="sng" dirty="0">
                <a:solidFill>
                  <a:schemeClr val="dk1"/>
                </a:solidFill>
                <a:latin typeface="Calibri"/>
                <a:ea typeface="Calibri"/>
                <a:cs typeface="Calibri"/>
                <a:sym typeface="Calibri"/>
              </a:rPr>
              <a:t>not be </a:t>
            </a:r>
            <a:r>
              <a:rPr lang="en-US" sz="1467" b="1" dirty="0">
                <a:solidFill>
                  <a:schemeClr val="dk1"/>
                </a:solidFill>
                <a:latin typeface="Calibri"/>
                <a:ea typeface="Calibri"/>
                <a:cs typeface="Calibri"/>
                <a:sym typeface="Calibri"/>
              </a:rPr>
              <a:t>modified for Ammonia.</a:t>
            </a:r>
          </a:p>
          <a:p>
            <a:pPr>
              <a:buClr>
                <a:schemeClr val="dk1"/>
              </a:buClr>
              <a:buSzPts val="1200"/>
            </a:pPr>
            <a:r>
              <a:rPr lang="en-US" sz="1467" b="1" dirty="0">
                <a:solidFill>
                  <a:schemeClr val="dk1"/>
                </a:solidFill>
                <a:latin typeface="Calibri"/>
                <a:ea typeface="Calibri"/>
                <a:cs typeface="Calibri"/>
                <a:sym typeface="Calibri"/>
              </a:rPr>
              <a:t>2.8mmty Ammonia requires ~1.2 billion gallons water per year. Using 100,000gpm with distillation processes yields ample water for ammonia production.</a:t>
            </a:r>
          </a:p>
          <a:p>
            <a:pPr>
              <a:buClr>
                <a:schemeClr val="dk1"/>
              </a:buClr>
              <a:buSzPts val="1200"/>
            </a:pPr>
            <a:r>
              <a:rPr lang="en-US" sz="1467" b="1" dirty="0">
                <a:solidFill>
                  <a:schemeClr val="dk1"/>
                </a:solidFill>
                <a:latin typeface="Calibri"/>
                <a:ea typeface="Calibri"/>
                <a:cs typeface="Calibri"/>
                <a:sym typeface="Calibri"/>
              </a:rPr>
              <a:t>Request for TCEQ to study risks to such huge volumes of bay water to marine life, vegetation &amp; nearby communities</a:t>
            </a:r>
          </a:p>
          <a:p>
            <a:pPr>
              <a:buClr>
                <a:schemeClr val="dk1"/>
              </a:buClr>
              <a:buSzPts val="1200"/>
            </a:pPr>
            <a:endParaRPr lang="en-US" sz="1467" b="1" dirty="0">
              <a:solidFill>
                <a:schemeClr val="dk1"/>
              </a:solidFill>
              <a:latin typeface="Calibri"/>
              <a:ea typeface="Calibri"/>
              <a:cs typeface="Calibri"/>
              <a:sym typeface="Calibri"/>
            </a:endParaRPr>
          </a:p>
          <a:p>
            <a:pPr>
              <a:buClr>
                <a:schemeClr val="dk1"/>
              </a:buClr>
              <a:buSzPts val="1200"/>
            </a:pPr>
            <a:endParaRPr lang="en-US" sz="1467" b="1" dirty="0">
              <a:solidFill>
                <a:schemeClr val="dk1"/>
              </a:solidFill>
              <a:latin typeface="Calibri"/>
              <a:ea typeface="Calibri"/>
              <a:cs typeface="Calibri"/>
              <a:sym typeface="Calibri"/>
            </a:endParaRPr>
          </a:p>
          <a:p>
            <a:pPr>
              <a:buClr>
                <a:schemeClr val="dk1"/>
              </a:buClr>
              <a:buSzPts val="1200"/>
            </a:pPr>
            <a:endParaRPr sz="1600" dirty="0">
              <a:solidFill>
                <a:schemeClr val="dk1"/>
              </a:solidFill>
              <a:latin typeface="Calibri"/>
              <a:ea typeface="Calibri"/>
              <a:cs typeface="Calibri"/>
              <a:sym typeface="Calibri"/>
            </a:endParaRPr>
          </a:p>
          <a:p>
            <a:pPr>
              <a:buClr>
                <a:srgbClr val="C55A11"/>
              </a:buClr>
              <a:buSzPts val="1200"/>
            </a:pPr>
            <a:endParaRPr sz="1600" dirty="0">
              <a:solidFill>
                <a:schemeClr val="dk1"/>
              </a:solidFill>
              <a:latin typeface="Calibri"/>
              <a:ea typeface="Calibri"/>
              <a:cs typeface="Calibri"/>
              <a:sym typeface="Calibri"/>
            </a:endParaRPr>
          </a:p>
        </p:txBody>
      </p:sp>
      <p:pic>
        <p:nvPicPr>
          <p:cNvPr id="227" name="Google Shape;227;p6"/>
          <p:cNvPicPr preferRelativeResize="0"/>
          <p:nvPr/>
        </p:nvPicPr>
        <p:blipFill rotWithShape="1">
          <a:blip r:embed="rId4">
            <a:alphaModFix/>
          </a:blip>
          <a:srcRect/>
          <a:stretch/>
        </p:blipFill>
        <p:spPr>
          <a:xfrm>
            <a:off x="260187" y="6019392"/>
            <a:ext cx="1117880" cy="483652"/>
          </a:xfrm>
          <a:prstGeom prst="rect">
            <a:avLst/>
          </a:prstGeom>
          <a:noFill/>
          <a:ln>
            <a:noFill/>
          </a:ln>
        </p:spPr>
      </p:pic>
      <p:sp>
        <p:nvSpPr>
          <p:cNvPr id="231" name="Google Shape;231;p6"/>
          <p:cNvSpPr txBox="1"/>
          <p:nvPr/>
        </p:nvSpPr>
        <p:spPr>
          <a:xfrm>
            <a:off x="9210466" y="765222"/>
            <a:ext cx="2990389" cy="1277553"/>
          </a:xfrm>
          <a:prstGeom prst="rect">
            <a:avLst/>
          </a:prstGeom>
          <a:noFill/>
          <a:ln>
            <a:noFill/>
          </a:ln>
        </p:spPr>
        <p:txBody>
          <a:bodyPr spcFirstLastPara="1" wrap="square" lIns="121900" tIns="121900" rIns="121900" bIns="121900" anchor="t" anchorCtr="0">
            <a:spAutoFit/>
          </a:bodyPr>
          <a:lstStyle/>
          <a:p>
            <a:pPr marL="228594" indent="-169329">
              <a:lnSpc>
                <a:spcPct val="80000"/>
              </a:lnSpc>
              <a:spcBef>
                <a:spcPts val="1000"/>
              </a:spcBef>
              <a:buClr>
                <a:schemeClr val="dk1"/>
              </a:buClr>
              <a:buSzPts val="1100"/>
              <a:buFont typeface="Arial"/>
              <a:buChar char="•"/>
            </a:pPr>
            <a:r>
              <a:rPr lang="en-US" sz="1467" b="1" dirty="0">
                <a:solidFill>
                  <a:schemeClr val="dk1"/>
                </a:solidFill>
                <a:latin typeface="Calibri"/>
                <a:ea typeface="Calibri"/>
                <a:cs typeface="Calibri"/>
                <a:sym typeface="Calibri"/>
              </a:rPr>
              <a:t>When huge volumes of ”emergency” “fire water” is used, </a:t>
            </a:r>
            <a:r>
              <a:rPr lang="en-US" sz="1467" dirty="0">
                <a:solidFill>
                  <a:schemeClr val="dk1"/>
                </a:solidFill>
                <a:latin typeface="Calibri"/>
                <a:ea typeface="Calibri"/>
                <a:cs typeface="Calibri"/>
                <a:sym typeface="Calibri"/>
              </a:rPr>
              <a:t>what are the wastewater &amp; oil spill environmental protection requirements?</a:t>
            </a:r>
            <a:endParaRPr sz="1867" b="1" dirty="0"/>
          </a:p>
        </p:txBody>
      </p:sp>
      <p:sp>
        <p:nvSpPr>
          <p:cNvPr id="232" name="Google Shape;232;p6"/>
          <p:cNvSpPr txBox="1"/>
          <p:nvPr/>
        </p:nvSpPr>
        <p:spPr>
          <a:xfrm>
            <a:off x="-146243" y="2739897"/>
            <a:ext cx="3034400" cy="1593601"/>
          </a:xfrm>
          <a:prstGeom prst="rect">
            <a:avLst/>
          </a:prstGeom>
          <a:noFill/>
          <a:ln>
            <a:noFill/>
          </a:ln>
        </p:spPr>
        <p:txBody>
          <a:bodyPr spcFirstLastPara="1" wrap="square" lIns="121900" tIns="121900" rIns="121900" bIns="121900" anchor="t" anchorCtr="0">
            <a:spAutoFit/>
          </a:bodyPr>
          <a:lstStyle/>
          <a:p>
            <a:pPr marL="304792" indent="-169329">
              <a:lnSpc>
                <a:spcPct val="90000"/>
              </a:lnSpc>
              <a:spcBef>
                <a:spcPts val="1000"/>
              </a:spcBef>
              <a:buClr>
                <a:schemeClr val="dk1"/>
              </a:buClr>
              <a:buSzPts val="1100"/>
              <a:buFont typeface="Calibri"/>
              <a:buChar char="•"/>
            </a:pPr>
            <a:r>
              <a:rPr lang="en-US" sz="1467" b="1" dirty="0">
                <a:solidFill>
                  <a:schemeClr val="dk1"/>
                </a:solidFill>
                <a:latin typeface="Calibri"/>
                <a:ea typeface="Calibri"/>
                <a:cs typeface="Calibri"/>
                <a:sym typeface="Calibri"/>
              </a:rPr>
              <a:t>Where does spent fire water consisting of saltwater, oil and foam go?</a:t>
            </a:r>
            <a:r>
              <a:rPr lang="en-US" sz="1467" dirty="0">
                <a:solidFill>
                  <a:schemeClr val="dk1"/>
                </a:solidFill>
                <a:latin typeface="Calibri"/>
                <a:ea typeface="Calibri"/>
                <a:cs typeface="Calibri"/>
                <a:sym typeface="Calibri"/>
              </a:rPr>
              <a:t>  Flint Hills oil spill circulated in CC Bay and caused </a:t>
            </a:r>
            <a:r>
              <a:rPr lang="en-US" sz="1467" b="1" dirty="0">
                <a:solidFill>
                  <a:schemeClr val="dk1"/>
                </a:solidFill>
                <a:latin typeface="Calibri"/>
                <a:ea typeface="Calibri"/>
                <a:cs typeface="Calibri"/>
                <a:sym typeface="Calibri"/>
              </a:rPr>
              <a:t>huge negatively impacts on water quality</a:t>
            </a:r>
            <a:r>
              <a:rPr lang="en-US" sz="1467" dirty="0">
                <a:solidFill>
                  <a:schemeClr val="dk1"/>
                </a:solidFill>
                <a:latin typeface="Calibri"/>
                <a:ea typeface="Calibri"/>
                <a:cs typeface="Calibri"/>
                <a:sym typeface="Calibri"/>
              </a:rPr>
              <a:t>.</a:t>
            </a:r>
            <a:endParaRPr sz="1467" dirty="0">
              <a:solidFill>
                <a:schemeClr val="dk1"/>
              </a:solidFill>
              <a:latin typeface="Calibri"/>
              <a:ea typeface="Calibri"/>
              <a:cs typeface="Calibri"/>
              <a:sym typeface="Calibri"/>
            </a:endParaRPr>
          </a:p>
        </p:txBody>
      </p:sp>
      <p:sp>
        <p:nvSpPr>
          <p:cNvPr id="234" name="Google Shape;234;p6"/>
          <p:cNvSpPr txBox="1"/>
          <p:nvPr/>
        </p:nvSpPr>
        <p:spPr>
          <a:xfrm>
            <a:off x="348267" y="464200"/>
            <a:ext cx="2133600" cy="533504"/>
          </a:xfrm>
          <a:prstGeom prst="rect">
            <a:avLst/>
          </a:prstGeom>
          <a:noFill/>
          <a:ln>
            <a:noFill/>
          </a:ln>
        </p:spPr>
        <p:txBody>
          <a:bodyPr spcFirstLastPara="1" wrap="square" lIns="121900" tIns="121900" rIns="121900" bIns="121900" anchor="t" anchorCtr="0">
            <a:spAutoFit/>
          </a:bodyPr>
          <a:lstStyle/>
          <a:p>
            <a:r>
              <a:rPr lang="en-US" sz="1867" u="sng" dirty="0">
                <a:latin typeface="Calibri"/>
                <a:ea typeface="Calibri"/>
                <a:cs typeface="Calibri"/>
                <a:sym typeface="Calibri"/>
              </a:rPr>
              <a:t>Direct Effects</a:t>
            </a:r>
            <a:endParaRPr sz="1867" u="sng" dirty="0">
              <a:latin typeface="Calibri"/>
              <a:ea typeface="Calibri"/>
              <a:cs typeface="Calibri"/>
              <a:sym typeface="Calibri"/>
            </a:endParaRPr>
          </a:p>
        </p:txBody>
      </p:sp>
      <p:sp>
        <p:nvSpPr>
          <p:cNvPr id="235" name="Google Shape;235;p6"/>
          <p:cNvSpPr txBox="1"/>
          <p:nvPr/>
        </p:nvSpPr>
        <p:spPr>
          <a:xfrm>
            <a:off x="9710133" y="464200"/>
            <a:ext cx="2133600" cy="533504"/>
          </a:xfrm>
          <a:prstGeom prst="rect">
            <a:avLst/>
          </a:prstGeom>
          <a:noFill/>
          <a:ln>
            <a:noFill/>
          </a:ln>
        </p:spPr>
        <p:txBody>
          <a:bodyPr spcFirstLastPara="1" wrap="square" lIns="121900" tIns="121900" rIns="121900" bIns="121900" anchor="t" anchorCtr="0">
            <a:spAutoFit/>
          </a:bodyPr>
          <a:lstStyle/>
          <a:p>
            <a:r>
              <a:rPr lang="en-US" sz="1867" u="sng" dirty="0">
                <a:latin typeface="Calibri"/>
                <a:ea typeface="Calibri"/>
                <a:cs typeface="Calibri"/>
                <a:sym typeface="Calibri"/>
              </a:rPr>
              <a:t>Direct Effects</a:t>
            </a:r>
            <a:endParaRPr sz="1867" u="sng" dirty="0">
              <a:latin typeface="Calibri"/>
              <a:ea typeface="Calibri"/>
              <a:cs typeface="Calibri"/>
              <a:sym typeface="Calibri"/>
            </a:endParaRPr>
          </a:p>
        </p:txBody>
      </p:sp>
      <p:sp>
        <p:nvSpPr>
          <p:cNvPr id="237" name="Google Shape;237;p6"/>
          <p:cNvSpPr txBox="1"/>
          <p:nvPr/>
        </p:nvSpPr>
        <p:spPr>
          <a:xfrm>
            <a:off x="-151176" y="1740541"/>
            <a:ext cx="3034400" cy="1277553"/>
          </a:xfrm>
          <a:prstGeom prst="rect">
            <a:avLst/>
          </a:prstGeom>
          <a:noFill/>
          <a:ln>
            <a:noFill/>
          </a:ln>
        </p:spPr>
        <p:txBody>
          <a:bodyPr spcFirstLastPara="1" wrap="square" lIns="121900" tIns="121900" rIns="121900" bIns="121900" anchor="t" anchorCtr="0">
            <a:spAutoFit/>
          </a:bodyPr>
          <a:lstStyle/>
          <a:p>
            <a:pPr marL="304792" indent="-143930">
              <a:lnSpc>
                <a:spcPct val="80000"/>
              </a:lnSpc>
              <a:spcBef>
                <a:spcPts val="1000"/>
              </a:spcBef>
              <a:buClr>
                <a:schemeClr val="dk1"/>
              </a:buClr>
              <a:buSzPts val="800"/>
              <a:buFont typeface="Calibri"/>
              <a:buChar char="●"/>
            </a:pPr>
            <a:r>
              <a:rPr lang="en-US" sz="1467" b="1" dirty="0">
                <a:solidFill>
                  <a:schemeClr val="dk1"/>
                </a:solidFill>
                <a:latin typeface="Calibri"/>
                <a:ea typeface="Calibri"/>
                <a:cs typeface="Calibri"/>
                <a:sym typeface="Calibri"/>
              </a:rPr>
              <a:t>Impingement &amp; entrainment </a:t>
            </a:r>
            <a:r>
              <a:rPr lang="en-US" sz="1467" dirty="0">
                <a:solidFill>
                  <a:schemeClr val="dk1"/>
                </a:solidFill>
                <a:latin typeface="Calibri"/>
                <a:ea typeface="Calibri"/>
                <a:cs typeface="Calibri"/>
                <a:sym typeface="Calibri"/>
              </a:rPr>
              <a:t>of aquatic species by intake. CC Bay takes 50-months for circulation of Nueces Bay freshwater. </a:t>
            </a:r>
            <a:endParaRPr sz="1867" dirty="0">
              <a:latin typeface="Calibri"/>
              <a:ea typeface="Calibri"/>
              <a:cs typeface="Calibri"/>
              <a:sym typeface="Calibri"/>
            </a:endParaRPr>
          </a:p>
        </p:txBody>
      </p:sp>
      <p:sp>
        <p:nvSpPr>
          <p:cNvPr id="2" name="Arrow: Curved Right 1">
            <a:extLst>
              <a:ext uri="{FF2B5EF4-FFF2-40B4-BE49-F238E27FC236}">
                <a16:creationId xmlns:a16="http://schemas.microsoft.com/office/drawing/2014/main" id="{D1452123-4BB7-56AF-F1D1-AD91CAADF67B}"/>
              </a:ext>
            </a:extLst>
          </p:cNvPr>
          <p:cNvSpPr/>
          <p:nvPr/>
        </p:nvSpPr>
        <p:spPr>
          <a:xfrm rot="18182525">
            <a:off x="4507941" y="1942503"/>
            <a:ext cx="1186028" cy="2642291"/>
          </a:xfrm>
          <a:prstGeom prst="curv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22" name="Google Shape;230;p6">
            <a:extLst>
              <a:ext uri="{FF2B5EF4-FFF2-40B4-BE49-F238E27FC236}">
                <a16:creationId xmlns:a16="http://schemas.microsoft.com/office/drawing/2014/main" id="{458DD81B-1203-EF87-EE55-56433A8DE5F8}"/>
              </a:ext>
            </a:extLst>
          </p:cNvPr>
          <p:cNvSpPr txBox="1"/>
          <p:nvPr/>
        </p:nvSpPr>
        <p:spPr>
          <a:xfrm>
            <a:off x="9204812" y="1841551"/>
            <a:ext cx="2861641" cy="1096927"/>
          </a:xfrm>
          <a:prstGeom prst="rect">
            <a:avLst/>
          </a:prstGeom>
          <a:noFill/>
          <a:ln>
            <a:noFill/>
          </a:ln>
        </p:spPr>
        <p:txBody>
          <a:bodyPr spcFirstLastPara="1" wrap="square" lIns="121900" tIns="121900" rIns="121900" bIns="121900" anchor="t" anchorCtr="0">
            <a:spAutoFit/>
          </a:bodyPr>
          <a:lstStyle/>
          <a:p>
            <a:pPr marL="228594" indent="-169329">
              <a:lnSpc>
                <a:spcPct val="80000"/>
              </a:lnSpc>
              <a:spcBef>
                <a:spcPts val="1000"/>
              </a:spcBef>
              <a:buClr>
                <a:schemeClr val="dk1"/>
              </a:buClr>
              <a:buSzPts val="1100"/>
              <a:buFont typeface="Arial"/>
              <a:buChar char="•"/>
            </a:pPr>
            <a:r>
              <a:rPr lang="en-US" sz="1467" b="1" dirty="0">
                <a:solidFill>
                  <a:schemeClr val="dk1"/>
                </a:solidFill>
                <a:latin typeface="Calibri"/>
                <a:ea typeface="Calibri"/>
                <a:cs typeface="Calibri"/>
                <a:sym typeface="Calibri"/>
              </a:rPr>
              <a:t>Emissions from the toxic VOCs &amp; carcinogens </a:t>
            </a:r>
            <a:r>
              <a:rPr lang="en-US" sz="1467" dirty="0">
                <a:solidFill>
                  <a:schemeClr val="dk1"/>
                </a:solidFill>
                <a:latin typeface="Calibri"/>
                <a:ea typeface="Calibri"/>
                <a:cs typeface="Calibri"/>
                <a:sym typeface="Calibri"/>
              </a:rPr>
              <a:t>in foam will flow downwind towards schools and communities.</a:t>
            </a:r>
            <a:endParaRPr sz="1867" dirty="0">
              <a:latin typeface="Calibri"/>
              <a:ea typeface="Calibri"/>
              <a:cs typeface="Calibri"/>
              <a:sym typeface="Calibri"/>
            </a:endParaRPr>
          </a:p>
        </p:txBody>
      </p:sp>
      <p:sp>
        <p:nvSpPr>
          <p:cNvPr id="25" name="Google Shape;104;p2">
            <a:extLst>
              <a:ext uri="{FF2B5EF4-FFF2-40B4-BE49-F238E27FC236}">
                <a16:creationId xmlns:a16="http://schemas.microsoft.com/office/drawing/2014/main" id="{15BA32F4-ACAC-E228-A765-C985E7AF18C6}"/>
              </a:ext>
            </a:extLst>
          </p:cNvPr>
          <p:cNvSpPr txBox="1"/>
          <p:nvPr/>
        </p:nvSpPr>
        <p:spPr>
          <a:xfrm>
            <a:off x="3225313" y="1456090"/>
            <a:ext cx="851631" cy="232565"/>
          </a:xfrm>
          <a:prstGeom prst="rect">
            <a:avLst/>
          </a:prstGeom>
          <a:solidFill>
            <a:srgbClr val="FFFF99"/>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667" b="1" i="1" dirty="0">
                <a:latin typeface="Calibri"/>
                <a:ea typeface="Calibri"/>
                <a:cs typeface="Calibri"/>
                <a:sym typeface="Calibri"/>
              </a:rPr>
              <a:t>NUECES BAY</a:t>
            </a:r>
            <a:endParaRPr sz="1867" dirty="0"/>
          </a:p>
        </p:txBody>
      </p:sp>
      <p:sp>
        <p:nvSpPr>
          <p:cNvPr id="26" name="Google Shape;104;p2">
            <a:extLst>
              <a:ext uri="{FF2B5EF4-FFF2-40B4-BE49-F238E27FC236}">
                <a16:creationId xmlns:a16="http://schemas.microsoft.com/office/drawing/2014/main" id="{C9EEAA43-FE8D-E952-C931-062E31B54AFC}"/>
              </a:ext>
            </a:extLst>
          </p:cNvPr>
          <p:cNvSpPr txBox="1"/>
          <p:nvPr/>
        </p:nvSpPr>
        <p:spPr>
          <a:xfrm>
            <a:off x="5206362" y="2433951"/>
            <a:ext cx="889639" cy="232565"/>
          </a:xfrm>
          <a:prstGeom prst="rect">
            <a:avLst/>
          </a:prstGeom>
          <a:solidFill>
            <a:srgbClr val="FFFF99"/>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667" b="1" i="1" dirty="0">
                <a:latin typeface="Calibri"/>
                <a:ea typeface="Calibri"/>
                <a:cs typeface="Calibri"/>
                <a:sym typeface="Calibri"/>
              </a:rPr>
              <a:t>CORPUS CHRISTI BAY</a:t>
            </a:r>
            <a:endParaRPr sz="1867" dirty="0"/>
          </a:p>
        </p:txBody>
      </p:sp>
      <p:sp>
        <p:nvSpPr>
          <p:cNvPr id="27" name="Google Shape;234;p6">
            <a:extLst>
              <a:ext uri="{FF2B5EF4-FFF2-40B4-BE49-F238E27FC236}">
                <a16:creationId xmlns:a16="http://schemas.microsoft.com/office/drawing/2014/main" id="{7AB0828E-61B9-79C3-52D8-24A1314ED751}"/>
              </a:ext>
            </a:extLst>
          </p:cNvPr>
          <p:cNvSpPr txBox="1"/>
          <p:nvPr/>
        </p:nvSpPr>
        <p:spPr>
          <a:xfrm>
            <a:off x="3555243" y="4465287"/>
            <a:ext cx="4230806" cy="533504"/>
          </a:xfrm>
          <a:prstGeom prst="rect">
            <a:avLst/>
          </a:prstGeom>
          <a:noFill/>
          <a:ln>
            <a:noFill/>
          </a:ln>
        </p:spPr>
        <p:txBody>
          <a:bodyPr spcFirstLastPara="1" wrap="square" lIns="121900" tIns="121900" rIns="121900" bIns="121900" anchor="t" anchorCtr="0">
            <a:spAutoFit/>
          </a:bodyPr>
          <a:lstStyle/>
          <a:p>
            <a:r>
              <a:rPr lang="en-US" sz="1867" b="1" u="sng" dirty="0">
                <a:latin typeface="Calibri"/>
                <a:ea typeface="Calibri"/>
                <a:cs typeface="Calibri"/>
                <a:sym typeface="Calibri"/>
              </a:rPr>
              <a:t> ADDITIONAL ISSUES WITH WR PERMIT</a:t>
            </a:r>
            <a:endParaRPr sz="1867" b="1" u="sng" dirty="0">
              <a:latin typeface="Calibri"/>
              <a:ea typeface="Calibri"/>
              <a:cs typeface="Calibri"/>
              <a:sym typeface="Calibri"/>
            </a:endParaRPr>
          </a:p>
        </p:txBody>
      </p:sp>
      <p:sp>
        <p:nvSpPr>
          <p:cNvPr id="3" name="Teardrop 2">
            <a:extLst>
              <a:ext uri="{FF2B5EF4-FFF2-40B4-BE49-F238E27FC236}">
                <a16:creationId xmlns:a16="http://schemas.microsoft.com/office/drawing/2014/main" id="{1AD72E84-7743-12A0-3A1B-346337714D29}"/>
              </a:ext>
            </a:extLst>
          </p:cNvPr>
          <p:cNvSpPr/>
          <p:nvPr/>
        </p:nvSpPr>
        <p:spPr>
          <a:xfrm rot="18553907">
            <a:off x="6586185" y="1956081"/>
            <a:ext cx="292626" cy="291187"/>
          </a:xfrm>
          <a:prstGeom prst="teardrop">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479FFEB8-1A45-2622-8B60-6F7E5535A348}"/>
              </a:ext>
            </a:extLst>
          </p:cNvPr>
          <p:cNvSpPr/>
          <p:nvPr/>
        </p:nvSpPr>
        <p:spPr>
          <a:xfrm rot="10632665">
            <a:off x="5188915" y="2100724"/>
            <a:ext cx="1000407" cy="302791"/>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1BD0CAA-2308-98DB-BF4A-E81C714358F8}"/>
              </a:ext>
            </a:extLst>
          </p:cNvPr>
          <p:cNvSpPr/>
          <p:nvPr/>
        </p:nvSpPr>
        <p:spPr>
          <a:xfrm rot="10043144">
            <a:off x="7511379" y="1744865"/>
            <a:ext cx="1000407" cy="302791"/>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01;p2">
            <a:extLst>
              <a:ext uri="{FF2B5EF4-FFF2-40B4-BE49-F238E27FC236}">
                <a16:creationId xmlns:a16="http://schemas.microsoft.com/office/drawing/2014/main" id="{6A41AB09-7CB7-6C46-8913-D078D6370D5F}"/>
              </a:ext>
            </a:extLst>
          </p:cNvPr>
          <p:cNvSpPr txBox="1"/>
          <p:nvPr/>
        </p:nvSpPr>
        <p:spPr>
          <a:xfrm>
            <a:off x="7211805" y="2241021"/>
            <a:ext cx="1373530" cy="513959"/>
          </a:xfrm>
          <a:prstGeom prst="rect">
            <a:avLst/>
          </a:prstGeom>
          <a:solidFill>
            <a:srgbClr val="00B0F0"/>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100" b="1" i="1" dirty="0">
                <a:latin typeface="Calibri"/>
                <a:cs typeface="Calibri"/>
                <a:sym typeface="Calibri"/>
              </a:rPr>
              <a:t>GULF WATERS FLOW INTO BAY DUE TO EVAPORATION</a:t>
            </a:r>
            <a:endParaRPr sz="1100" dirty="0"/>
          </a:p>
        </p:txBody>
      </p:sp>
      <p:sp>
        <p:nvSpPr>
          <p:cNvPr id="7" name="Google Shape;104;p2">
            <a:extLst>
              <a:ext uri="{FF2B5EF4-FFF2-40B4-BE49-F238E27FC236}">
                <a16:creationId xmlns:a16="http://schemas.microsoft.com/office/drawing/2014/main" id="{6FA72726-82FD-F454-0904-45AE48404B75}"/>
              </a:ext>
            </a:extLst>
          </p:cNvPr>
          <p:cNvSpPr txBox="1"/>
          <p:nvPr/>
        </p:nvSpPr>
        <p:spPr>
          <a:xfrm>
            <a:off x="6479514" y="1646982"/>
            <a:ext cx="594296" cy="232565"/>
          </a:xfrm>
          <a:prstGeom prst="rect">
            <a:avLst/>
          </a:prstGeom>
          <a:solidFill>
            <a:srgbClr val="FFC000"/>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667" b="1" i="1" dirty="0">
                <a:latin typeface="Calibri"/>
                <a:ea typeface="Calibri"/>
                <a:cs typeface="Calibri"/>
                <a:sym typeface="Calibri"/>
              </a:rPr>
              <a:t>ENBRIDGE</a:t>
            </a:r>
            <a:endParaRPr sz="1867" dirty="0"/>
          </a:p>
        </p:txBody>
      </p:sp>
      <p:sp>
        <p:nvSpPr>
          <p:cNvPr id="8" name="Teardrop 7">
            <a:extLst>
              <a:ext uri="{FF2B5EF4-FFF2-40B4-BE49-F238E27FC236}">
                <a16:creationId xmlns:a16="http://schemas.microsoft.com/office/drawing/2014/main" id="{83FC9196-AEC1-56AD-3A51-86EE93B5CC2C}"/>
              </a:ext>
            </a:extLst>
          </p:cNvPr>
          <p:cNvSpPr/>
          <p:nvPr/>
        </p:nvSpPr>
        <p:spPr>
          <a:xfrm rot="12817515" flipV="1">
            <a:off x="8180551" y="3597799"/>
            <a:ext cx="172312" cy="198373"/>
          </a:xfrm>
          <a:prstGeom prst="teardrop">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04;p2">
            <a:extLst>
              <a:ext uri="{FF2B5EF4-FFF2-40B4-BE49-F238E27FC236}">
                <a16:creationId xmlns:a16="http://schemas.microsoft.com/office/drawing/2014/main" id="{775C7633-9FF7-7871-5BDE-ED760015DD46}"/>
              </a:ext>
            </a:extLst>
          </p:cNvPr>
          <p:cNvSpPr txBox="1"/>
          <p:nvPr/>
        </p:nvSpPr>
        <p:spPr>
          <a:xfrm>
            <a:off x="8308067" y="3562255"/>
            <a:ext cx="889639" cy="232565"/>
          </a:xfrm>
          <a:prstGeom prst="rect">
            <a:avLst/>
          </a:prstGeom>
          <a:noFill/>
          <a:ln w="9525" cap="flat" cmpd="sng">
            <a:noFill/>
            <a:prstDash val="solid"/>
            <a:round/>
            <a:headEnd type="none" w="sm" len="sm"/>
            <a:tailEnd type="none" w="sm" len="sm"/>
          </a:ln>
        </p:spPr>
        <p:txBody>
          <a:bodyPr spcFirstLastPara="1" wrap="square" lIns="0" tIns="0" rIns="0" bIns="0" anchor="ctr" anchorCtr="0">
            <a:noAutofit/>
          </a:bodyPr>
          <a:lstStyle/>
          <a:p>
            <a:pPr algn="ctr">
              <a:buSzPts val="500"/>
            </a:pPr>
            <a:r>
              <a:rPr lang="en-US" sz="500" b="1" i="1" dirty="0">
                <a:solidFill>
                  <a:schemeClr val="bg1"/>
                </a:solidFill>
                <a:latin typeface="Calibri"/>
                <a:ea typeface="Calibri"/>
                <a:cs typeface="Calibri"/>
                <a:sym typeface="Calibri"/>
              </a:rPr>
              <a:t>ENBRIDGE WR PERMIT</a:t>
            </a:r>
            <a:endParaRPr sz="500" dirty="0">
              <a:solidFill>
                <a:schemeClr val="bg1"/>
              </a:solidFill>
            </a:endParaRPr>
          </a:p>
        </p:txBody>
      </p:sp>
      <p:sp>
        <p:nvSpPr>
          <p:cNvPr id="11" name="Google Shape;101;p2">
            <a:extLst>
              <a:ext uri="{FF2B5EF4-FFF2-40B4-BE49-F238E27FC236}">
                <a16:creationId xmlns:a16="http://schemas.microsoft.com/office/drawing/2014/main" id="{A9EA0417-E0F2-B7F1-EE22-DDA780563A85}"/>
              </a:ext>
            </a:extLst>
          </p:cNvPr>
          <p:cNvSpPr txBox="1"/>
          <p:nvPr/>
        </p:nvSpPr>
        <p:spPr>
          <a:xfrm>
            <a:off x="4519597" y="2985495"/>
            <a:ext cx="1373530" cy="256979"/>
          </a:xfrm>
          <a:prstGeom prst="rect">
            <a:avLst/>
          </a:prstGeom>
          <a:solidFill>
            <a:srgbClr val="00B0F0"/>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100" b="1" i="1" dirty="0">
                <a:latin typeface="Calibri"/>
                <a:cs typeface="Calibri"/>
                <a:sym typeface="Calibri"/>
              </a:rPr>
              <a:t>CC BAY CIRCULATION</a:t>
            </a:r>
            <a:endParaRPr sz="1100" dirty="0"/>
          </a:p>
        </p:txBody>
      </p:sp>
      <p:sp>
        <p:nvSpPr>
          <p:cNvPr id="12" name="Google Shape;230;p6">
            <a:extLst>
              <a:ext uri="{FF2B5EF4-FFF2-40B4-BE49-F238E27FC236}">
                <a16:creationId xmlns:a16="http://schemas.microsoft.com/office/drawing/2014/main" id="{ABA696D9-5E2A-C2C2-8C9B-778AE2696BDA}"/>
              </a:ext>
            </a:extLst>
          </p:cNvPr>
          <p:cNvSpPr txBox="1"/>
          <p:nvPr/>
        </p:nvSpPr>
        <p:spPr>
          <a:xfrm>
            <a:off x="9197706" y="2785890"/>
            <a:ext cx="2861642" cy="2000059"/>
          </a:xfrm>
          <a:prstGeom prst="rect">
            <a:avLst/>
          </a:prstGeom>
          <a:noFill/>
          <a:ln>
            <a:noFill/>
          </a:ln>
        </p:spPr>
        <p:txBody>
          <a:bodyPr spcFirstLastPara="1" wrap="square" lIns="121900" tIns="121900" rIns="121900" bIns="121900" anchor="t" anchorCtr="0">
            <a:spAutoFit/>
          </a:bodyPr>
          <a:lstStyle/>
          <a:p>
            <a:pPr marL="228594" indent="-169329">
              <a:lnSpc>
                <a:spcPct val="80000"/>
              </a:lnSpc>
              <a:spcBef>
                <a:spcPts val="1000"/>
              </a:spcBef>
              <a:buClr>
                <a:schemeClr val="dk1"/>
              </a:buClr>
              <a:buSzPts val="1100"/>
              <a:buFont typeface="Arial"/>
              <a:buChar char="•"/>
            </a:pPr>
            <a:r>
              <a:rPr lang="en-US" sz="1467" dirty="0">
                <a:solidFill>
                  <a:schemeClr val="dk1"/>
                </a:solidFill>
                <a:latin typeface="Calibri"/>
                <a:ea typeface="Calibri"/>
                <a:cs typeface="Calibri"/>
                <a:sym typeface="Calibri"/>
              </a:rPr>
              <a:t>Live Oak Peninsula  consists of </a:t>
            </a:r>
            <a:r>
              <a:rPr lang="en-US" sz="1467" b="1" dirty="0">
                <a:solidFill>
                  <a:schemeClr val="dk1"/>
                </a:solidFill>
                <a:latin typeface="Calibri"/>
                <a:ea typeface="Calibri"/>
                <a:cs typeface="Calibri"/>
                <a:sym typeface="Calibri"/>
              </a:rPr>
              <a:t>permeable sand </a:t>
            </a:r>
            <a:r>
              <a:rPr lang="en-US" sz="1467" dirty="0">
                <a:solidFill>
                  <a:schemeClr val="dk1"/>
                </a:solidFill>
                <a:latin typeface="Calibri"/>
                <a:ea typeface="Calibri"/>
                <a:cs typeface="Calibri"/>
                <a:sym typeface="Calibri"/>
              </a:rPr>
              <a:t>recognized as ancestral Padre Island. Considering the large volume of bay water proposed, </a:t>
            </a:r>
            <a:r>
              <a:rPr lang="en-US" sz="1467" b="1" dirty="0">
                <a:solidFill>
                  <a:schemeClr val="dk1"/>
                </a:solidFill>
                <a:latin typeface="Calibri"/>
                <a:ea typeface="Calibri"/>
                <a:cs typeface="Calibri"/>
                <a:sym typeface="Calibri"/>
              </a:rPr>
              <a:t>will Live Oak trees &amp; water wells be affected? What about freshwater seeps at base of dunes?</a:t>
            </a:r>
            <a:endParaRPr sz="1867" b="1" dirty="0">
              <a:latin typeface="Calibri"/>
              <a:ea typeface="Calibri"/>
              <a:cs typeface="Calibri"/>
              <a:sym typeface="Calibri"/>
            </a:endParaRPr>
          </a:p>
        </p:txBody>
      </p:sp>
      <p:pic>
        <p:nvPicPr>
          <p:cNvPr id="13" name="Picture 12">
            <a:extLst>
              <a:ext uri="{FF2B5EF4-FFF2-40B4-BE49-F238E27FC236}">
                <a16:creationId xmlns:a16="http://schemas.microsoft.com/office/drawing/2014/main" id="{F904AFE6-C288-58C7-1680-893E181BCB08}"/>
              </a:ext>
            </a:extLst>
          </p:cNvPr>
          <p:cNvPicPr>
            <a:picLocks noChangeAspect="1"/>
          </p:cNvPicPr>
          <p:nvPr/>
        </p:nvPicPr>
        <p:blipFill>
          <a:blip r:embed="rId5"/>
          <a:stretch>
            <a:fillRect/>
          </a:stretch>
        </p:blipFill>
        <p:spPr>
          <a:xfrm>
            <a:off x="6727378" y="2993193"/>
            <a:ext cx="1186844" cy="973770"/>
          </a:xfrm>
          <a:prstGeom prst="rect">
            <a:avLst/>
          </a:prstGeom>
        </p:spPr>
      </p:pic>
      <p:sp>
        <p:nvSpPr>
          <p:cNvPr id="14" name="Google Shape;98;p1">
            <a:extLst>
              <a:ext uri="{FF2B5EF4-FFF2-40B4-BE49-F238E27FC236}">
                <a16:creationId xmlns:a16="http://schemas.microsoft.com/office/drawing/2014/main" id="{28FC105F-D72D-73BC-A36C-41070573A69C}"/>
              </a:ext>
            </a:extLst>
          </p:cNvPr>
          <p:cNvSpPr txBox="1">
            <a:spLocks/>
          </p:cNvSpPr>
          <p:nvPr/>
        </p:nvSpPr>
        <p:spPr>
          <a:xfrm>
            <a:off x="6435027" y="4016729"/>
            <a:ext cx="1742481" cy="345476"/>
          </a:xfrm>
          <a:prstGeom prst="rect">
            <a:avLst/>
          </a:prstGeom>
          <a:noFill/>
          <a:ln w="31750" cap="sq" cmpd="sng">
            <a:noFill/>
            <a:prstDash val="solid"/>
            <a:miter lim="800000"/>
            <a:headEnd type="none" w="sm" len="sm"/>
            <a:tailEnd type="none" w="sm" len="sm"/>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ct val="55554"/>
            </a:pPr>
            <a:r>
              <a:rPr lang="en-US" sz="1600" dirty="0">
                <a:solidFill>
                  <a:schemeClr val="tx1"/>
                </a:solidFill>
              </a:rPr>
              <a:t>WIND ROSE</a:t>
            </a:r>
          </a:p>
        </p:txBody>
      </p:sp>
      <p:sp>
        <p:nvSpPr>
          <p:cNvPr id="10" name="Google Shape;233;p6">
            <a:extLst>
              <a:ext uri="{FF2B5EF4-FFF2-40B4-BE49-F238E27FC236}">
                <a16:creationId xmlns:a16="http://schemas.microsoft.com/office/drawing/2014/main" id="{366DE008-4C76-F5C3-18F6-4640ADEA1D05}"/>
              </a:ext>
            </a:extLst>
          </p:cNvPr>
          <p:cNvSpPr txBox="1"/>
          <p:nvPr/>
        </p:nvSpPr>
        <p:spPr>
          <a:xfrm>
            <a:off x="-94761" y="818282"/>
            <a:ext cx="3034400" cy="1096927"/>
          </a:xfrm>
          <a:prstGeom prst="rect">
            <a:avLst/>
          </a:prstGeom>
          <a:noFill/>
          <a:ln>
            <a:noFill/>
          </a:ln>
        </p:spPr>
        <p:txBody>
          <a:bodyPr spcFirstLastPara="1" wrap="square" lIns="121900" tIns="121900" rIns="121900" bIns="121900" anchor="t" anchorCtr="0">
            <a:spAutoFit/>
          </a:bodyPr>
          <a:lstStyle/>
          <a:p>
            <a:pPr marL="304792" indent="-143930">
              <a:lnSpc>
                <a:spcPct val="80000"/>
              </a:lnSpc>
              <a:spcBef>
                <a:spcPts val="1000"/>
              </a:spcBef>
              <a:buClr>
                <a:schemeClr val="dk1"/>
              </a:buClr>
              <a:buSzPts val="800"/>
              <a:buFont typeface="Calibri"/>
              <a:buChar char="●"/>
            </a:pPr>
            <a:r>
              <a:rPr lang="en-US" sz="1467" b="1" dirty="0">
                <a:solidFill>
                  <a:schemeClr val="dk1"/>
                </a:solidFill>
                <a:latin typeface="Calibri"/>
                <a:ea typeface="Calibri"/>
                <a:cs typeface="Calibri"/>
                <a:sym typeface="Calibri"/>
              </a:rPr>
              <a:t>How can Enbridge justify 100,000 gallons per minute 476,371 gallons per day for fire water?</a:t>
            </a:r>
            <a:endParaRPr sz="1867"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0" presetClass="entr" presetSubtype="0" fill="hold" nodeType="withEffect">
                                  <p:stCondLst>
                                    <p:cond delay="10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4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52E45-B22E-AB03-73C4-F65E2A6E129E}"/>
              </a:ext>
            </a:extLst>
          </p:cNvPr>
          <p:cNvPicPr>
            <a:picLocks noChangeAspect="1"/>
          </p:cNvPicPr>
          <p:nvPr/>
        </p:nvPicPr>
        <p:blipFill>
          <a:blip r:embed="rId2"/>
          <a:stretch>
            <a:fillRect/>
          </a:stretch>
        </p:blipFill>
        <p:spPr>
          <a:xfrm>
            <a:off x="20583" y="0"/>
            <a:ext cx="12150834" cy="6858000"/>
          </a:xfrm>
          <a:prstGeom prst="rect">
            <a:avLst/>
          </a:prstGeom>
        </p:spPr>
      </p:pic>
      <p:pic>
        <p:nvPicPr>
          <p:cNvPr id="2" name="Picture 1">
            <a:extLst>
              <a:ext uri="{FF2B5EF4-FFF2-40B4-BE49-F238E27FC236}">
                <a16:creationId xmlns:a16="http://schemas.microsoft.com/office/drawing/2014/main" id="{D45B5134-AD29-37C7-A3AF-349094D60364}"/>
              </a:ext>
            </a:extLst>
          </p:cNvPr>
          <p:cNvPicPr>
            <a:picLocks noChangeAspect="1"/>
          </p:cNvPicPr>
          <p:nvPr/>
        </p:nvPicPr>
        <p:blipFill>
          <a:blip r:embed="rId3"/>
          <a:stretch>
            <a:fillRect/>
          </a:stretch>
        </p:blipFill>
        <p:spPr>
          <a:xfrm rot="21267553">
            <a:off x="5501429" y="547448"/>
            <a:ext cx="2925433" cy="2118046"/>
          </a:xfrm>
          <a:prstGeom prst="rect">
            <a:avLst/>
          </a:prstGeom>
        </p:spPr>
      </p:pic>
      <p:sp>
        <p:nvSpPr>
          <p:cNvPr id="4" name="Google Shape;267;p7">
            <a:extLst>
              <a:ext uri="{FF2B5EF4-FFF2-40B4-BE49-F238E27FC236}">
                <a16:creationId xmlns:a16="http://schemas.microsoft.com/office/drawing/2014/main" id="{4C6E8904-0785-D01C-4134-77EF8747354C}"/>
              </a:ext>
            </a:extLst>
          </p:cNvPr>
          <p:cNvSpPr txBox="1"/>
          <p:nvPr/>
        </p:nvSpPr>
        <p:spPr>
          <a:xfrm>
            <a:off x="5781851" y="2432671"/>
            <a:ext cx="1874520" cy="560540"/>
          </a:xfrm>
          <a:prstGeom prst="rect">
            <a:avLst/>
          </a:prstGeom>
          <a:solidFill>
            <a:srgbClr val="FFC000"/>
          </a:solidFill>
          <a:ln>
            <a:solidFill>
              <a:schemeClr val="tx1"/>
            </a:solidFill>
          </a:ln>
        </p:spPr>
        <p:txBody>
          <a:bodyPr spcFirstLastPara="1" wrap="square" lIns="78375" tIns="39188" rIns="78375" bIns="39188" anchor="ctr" anchorCtr="0">
            <a:normAutofit/>
          </a:bodyPr>
          <a:lstStyle/>
          <a:p>
            <a:pPr algn="ctr"/>
            <a:r>
              <a:rPr lang="en-US" sz="1080" b="1" i="1" dirty="0">
                <a:latin typeface="Tahoma"/>
                <a:ea typeface="Tahoma"/>
                <a:cs typeface="Tahoma"/>
                <a:sym typeface="Tahoma"/>
              </a:rPr>
              <a:t>ENBRIDGE/YARA AMMONIA FACILITY</a:t>
            </a:r>
            <a:endParaRPr sz="420" dirty="0"/>
          </a:p>
        </p:txBody>
      </p:sp>
      <p:sp>
        <p:nvSpPr>
          <p:cNvPr id="5" name="Google Shape;267;p7">
            <a:extLst>
              <a:ext uri="{FF2B5EF4-FFF2-40B4-BE49-F238E27FC236}">
                <a16:creationId xmlns:a16="http://schemas.microsoft.com/office/drawing/2014/main" id="{F403902B-7153-B002-AF2F-4082EF1778AF}"/>
              </a:ext>
            </a:extLst>
          </p:cNvPr>
          <p:cNvSpPr txBox="1"/>
          <p:nvPr/>
        </p:nvSpPr>
        <p:spPr>
          <a:xfrm>
            <a:off x="3143284" y="3667345"/>
            <a:ext cx="1292239" cy="560540"/>
          </a:xfrm>
          <a:prstGeom prst="rect">
            <a:avLst/>
          </a:prstGeom>
          <a:solidFill>
            <a:srgbClr val="92D050"/>
          </a:solidFill>
          <a:ln>
            <a:solidFill>
              <a:schemeClr val="tx1"/>
            </a:solidFill>
          </a:ln>
        </p:spPr>
        <p:txBody>
          <a:bodyPr spcFirstLastPara="1" wrap="square" lIns="78375" tIns="39188" rIns="78375" bIns="39188" anchor="ctr" anchorCtr="0">
            <a:normAutofit/>
          </a:bodyPr>
          <a:lstStyle/>
          <a:p>
            <a:pPr algn="ctr"/>
            <a:r>
              <a:rPr lang="en-US" sz="1080" b="1" i="1" dirty="0">
                <a:latin typeface="Tahoma"/>
                <a:ea typeface="Tahoma"/>
                <a:cs typeface="Tahoma"/>
                <a:sym typeface="Tahoma"/>
              </a:rPr>
              <a:t>KARANKAWA ARTIFACTS</a:t>
            </a:r>
            <a:endParaRPr sz="420" dirty="0"/>
          </a:p>
        </p:txBody>
      </p:sp>
      <p:pic>
        <p:nvPicPr>
          <p:cNvPr id="6" name="Google Shape;355;p18">
            <a:extLst>
              <a:ext uri="{FF2B5EF4-FFF2-40B4-BE49-F238E27FC236}">
                <a16:creationId xmlns:a16="http://schemas.microsoft.com/office/drawing/2014/main" id="{8481FE24-B3D5-15B3-FBB5-A0918C3F64E4}"/>
              </a:ext>
            </a:extLst>
          </p:cNvPr>
          <p:cNvPicPr preferRelativeResize="0"/>
          <p:nvPr/>
        </p:nvPicPr>
        <p:blipFill rotWithShape="1">
          <a:blip r:embed="rId4">
            <a:alphaModFix/>
          </a:blip>
          <a:srcRect/>
          <a:stretch/>
        </p:blipFill>
        <p:spPr>
          <a:xfrm>
            <a:off x="252484" y="701838"/>
            <a:ext cx="1008634" cy="508469"/>
          </a:xfrm>
          <a:prstGeom prst="rect">
            <a:avLst/>
          </a:prstGeom>
          <a:noFill/>
          <a:ln>
            <a:noFill/>
          </a:ln>
        </p:spPr>
      </p:pic>
      <p:sp>
        <p:nvSpPr>
          <p:cNvPr id="7" name="Google Shape;103;p2">
            <a:extLst>
              <a:ext uri="{FF2B5EF4-FFF2-40B4-BE49-F238E27FC236}">
                <a16:creationId xmlns:a16="http://schemas.microsoft.com/office/drawing/2014/main" id="{C1ADB0FC-40E6-15F3-CBB0-9EA39AA66C81}"/>
              </a:ext>
            </a:extLst>
          </p:cNvPr>
          <p:cNvSpPr txBox="1"/>
          <p:nvPr/>
        </p:nvSpPr>
        <p:spPr>
          <a:xfrm>
            <a:off x="6583595" y="5922351"/>
            <a:ext cx="1072776" cy="448462"/>
          </a:xfrm>
          <a:prstGeom prst="rect">
            <a:avLst/>
          </a:prstGeom>
          <a:solidFill>
            <a:srgbClr val="FF0000"/>
          </a:solidFill>
          <a:ln w="19050" cap="flat" cmpd="sng">
            <a:solidFill>
              <a:schemeClr val="tx1"/>
            </a:solidFill>
            <a:prstDash val="solid"/>
            <a:round/>
            <a:headEnd type="none" w="sm" len="sm"/>
            <a:tailEnd type="none" w="sm" len="sm"/>
          </a:ln>
        </p:spPr>
        <p:txBody>
          <a:bodyPr spcFirstLastPara="1" wrap="square" lIns="0" tIns="0" rIns="0" bIns="0" anchor="ctr" anchorCtr="0">
            <a:noAutofit/>
          </a:bodyPr>
          <a:lstStyle/>
          <a:p>
            <a:pPr marL="0" marR="0" algn="ctr">
              <a:spcBef>
                <a:spcPts val="0"/>
              </a:spcBef>
              <a:spcAft>
                <a:spcPts val="0"/>
              </a:spcAft>
            </a:pPr>
            <a:r>
              <a:rPr lang="en-US" sz="1050" b="1" i="1" kern="1200" dirty="0">
                <a:solidFill>
                  <a:srgbClr val="000000"/>
                </a:solidFill>
                <a:effectLst/>
                <a:latin typeface="Calibri" panose="020F0502020204030204" pitchFamily="34" charset="0"/>
                <a:ea typeface="Arial" panose="020B0604020202020204" pitchFamily="34" charset="0"/>
              </a:rPr>
              <a:t>FLINT HILLS JAN. 2024 OIL SPILL</a:t>
            </a:r>
            <a:endParaRPr lang="en-US" sz="1050" dirty="0">
              <a:effectLst/>
              <a:latin typeface="Calibri" panose="020F0502020204030204" pitchFamily="34" charset="0"/>
              <a:ea typeface="Calibri" panose="020F0502020204030204" pitchFamily="34" charset="0"/>
            </a:endParaRPr>
          </a:p>
        </p:txBody>
      </p:sp>
      <p:sp>
        <p:nvSpPr>
          <p:cNvPr id="8" name="Oval 7">
            <a:extLst>
              <a:ext uri="{FF2B5EF4-FFF2-40B4-BE49-F238E27FC236}">
                <a16:creationId xmlns:a16="http://schemas.microsoft.com/office/drawing/2014/main" id="{E50B81C1-AFDA-FB38-3292-565EAEECC854}"/>
              </a:ext>
            </a:extLst>
          </p:cNvPr>
          <p:cNvSpPr/>
          <p:nvPr/>
        </p:nvSpPr>
        <p:spPr>
          <a:xfrm rot="19964048">
            <a:off x="5976088" y="348619"/>
            <a:ext cx="2288201" cy="2097204"/>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100821-8710-A898-0B0A-992C00B463B9}"/>
              </a:ext>
            </a:extLst>
          </p:cNvPr>
          <p:cNvSpPr/>
          <p:nvPr/>
        </p:nvSpPr>
        <p:spPr>
          <a:xfrm rot="19964048">
            <a:off x="4658765" y="4786354"/>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9117CB6-66A9-A99C-58CE-211DBA1EDD53}"/>
              </a:ext>
            </a:extLst>
          </p:cNvPr>
          <p:cNvSpPr/>
          <p:nvPr/>
        </p:nvSpPr>
        <p:spPr>
          <a:xfrm rot="19964048">
            <a:off x="6138377" y="4948506"/>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429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5CBA59-C6C9-DFA9-CE09-6524DAB5FEF2}"/>
              </a:ext>
            </a:extLst>
          </p:cNvPr>
          <p:cNvPicPr>
            <a:picLocks noChangeAspect="1"/>
          </p:cNvPicPr>
          <p:nvPr/>
        </p:nvPicPr>
        <p:blipFill>
          <a:blip r:embed="rId2"/>
          <a:stretch>
            <a:fillRect/>
          </a:stretch>
        </p:blipFill>
        <p:spPr>
          <a:xfrm>
            <a:off x="1386202" y="0"/>
            <a:ext cx="9910916" cy="6858000"/>
          </a:xfrm>
          <a:prstGeom prst="rect">
            <a:avLst/>
          </a:prstGeom>
        </p:spPr>
      </p:pic>
      <p:sp>
        <p:nvSpPr>
          <p:cNvPr id="4" name="Google Shape;103;p2">
            <a:extLst>
              <a:ext uri="{FF2B5EF4-FFF2-40B4-BE49-F238E27FC236}">
                <a16:creationId xmlns:a16="http://schemas.microsoft.com/office/drawing/2014/main" id="{F0A1A566-EA89-1B76-5F52-EC0455B5AD46}"/>
              </a:ext>
            </a:extLst>
          </p:cNvPr>
          <p:cNvSpPr txBox="1"/>
          <p:nvPr/>
        </p:nvSpPr>
        <p:spPr>
          <a:xfrm>
            <a:off x="10224342" y="5345176"/>
            <a:ext cx="1072776" cy="448462"/>
          </a:xfrm>
          <a:prstGeom prst="rect">
            <a:avLst/>
          </a:prstGeom>
          <a:solidFill>
            <a:srgbClr val="FF0000"/>
          </a:solidFill>
          <a:ln w="19050" cap="flat" cmpd="sng">
            <a:solidFill>
              <a:schemeClr val="tx1"/>
            </a:solidFill>
            <a:prstDash val="solid"/>
            <a:round/>
            <a:headEnd type="none" w="sm" len="sm"/>
            <a:tailEnd type="none" w="sm" len="sm"/>
          </a:ln>
        </p:spPr>
        <p:txBody>
          <a:bodyPr spcFirstLastPara="1" wrap="square" lIns="0" tIns="0" rIns="0" bIns="0" anchor="ctr" anchorCtr="0">
            <a:noAutofit/>
          </a:bodyPr>
          <a:lstStyle/>
          <a:p>
            <a:pPr marL="0" marR="0" algn="ctr">
              <a:spcBef>
                <a:spcPts val="0"/>
              </a:spcBef>
              <a:spcAft>
                <a:spcPts val="0"/>
              </a:spcAft>
            </a:pPr>
            <a:r>
              <a:rPr lang="en-US" sz="1050" b="1" i="1" kern="1200" dirty="0">
                <a:solidFill>
                  <a:srgbClr val="000000"/>
                </a:solidFill>
                <a:effectLst/>
                <a:latin typeface="Calibri" panose="020F0502020204030204" pitchFamily="34" charset="0"/>
                <a:ea typeface="Arial" panose="020B0604020202020204" pitchFamily="34" charset="0"/>
              </a:rPr>
              <a:t>FLINT HILLS JAN. 2024 OIL SPILL</a:t>
            </a:r>
            <a:endParaRPr lang="en-US" sz="1050" dirty="0">
              <a:effectLst/>
              <a:latin typeface="Calibri" panose="020F0502020204030204" pitchFamily="34" charset="0"/>
              <a:ea typeface="Calibri" panose="020F0502020204030204" pitchFamily="34" charset="0"/>
            </a:endParaRPr>
          </a:p>
        </p:txBody>
      </p:sp>
      <p:sp>
        <p:nvSpPr>
          <p:cNvPr id="5" name="Google Shape;103;p2">
            <a:extLst>
              <a:ext uri="{FF2B5EF4-FFF2-40B4-BE49-F238E27FC236}">
                <a16:creationId xmlns:a16="http://schemas.microsoft.com/office/drawing/2014/main" id="{1B9675CA-E751-5ACC-ED61-DE6D2FFFE004}"/>
              </a:ext>
            </a:extLst>
          </p:cNvPr>
          <p:cNvSpPr txBox="1"/>
          <p:nvPr/>
        </p:nvSpPr>
        <p:spPr>
          <a:xfrm>
            <a:off x="7332506" y="2681224"/>
            <a:ext cx="1072776" cy="448462"/>
          </a:xfrm>
          <a:prstGeom prst="rect">
            <a:avLst/>
          </a:prstGeom>
          <a:solidFill>
            <a:srgbClr val="FF0000"/>
          </a:solidFill>
          <a:ln w="19050" cap="flat" cmpd="sng">
            <a:solidFill>
              <a:schemeClr val="tx1"/>
            </a:solidFill>
            <a:prstDash val="solid"/>
            <a:round/>
            <a:headEnd type="none" w="sm" len="sm"/>
            <a:tailEnd type="none" w="sm" len="sm"/>
          </a:ln>
        </p:spPr>
        <p:txBody>
          <a:bodyPr spcFirstLastPara="1" wrap="square" lIns="0" tIns="0" rIns="0" bIns="0" anchor="ctr" anchorCtr="0">
            <a:noAutofit/>
          </a:bodyPr>
          <a:lstStyle/>
          <a:p>
            <a:pPr marL="0" marR="0" algn="ctr">
              <a:spcBef>
                <a:spcPts val="0"/>
              </a:spcBef>
              <a:spcAft>
                <a:spcPts val="0"/>
              </a:spcAft>
            </a:pPr>
            <a:r>
              <a:rPr lang="en-US" sz="1050" b="1" i="1" kern="1200" dirty="0">
                <a:solidFill>
                  <a:srgbClr val="000000"/>
                </a:solidFill>
                <a:effectLst/>
                <a:latin typeface="Calibri" panose="020F0502020204030204" pitchFamily="34" charset="0"/>
                <a:ea typeface="Arial" panose="020B0604020202020204" pitchFamily="34" charset="0"/>
              </a:rPr>
              <a:t>ENBRIDGE OUP VIOLATION 5/2023 </a:t>
            </a:r>
            <a:endParaRPr lang="en-US" sz="1050" dirty="0">
              <a:effectLst/>
              <a:latin typeface="Calibri" panose="020F0502020204030204" pitchFamily="34" charset="0"/>
              <a:ea typeface="Calibri" panose="020F0502020204030204" pitchFamily="34" charset="0"/>
            </a:endParaRPr>
          </a:p>
        </p:txBody>
      </p:sp>
      <p:sp>
        <p:nvSpPr>
          <p:cNvPr id="6" name="Google Shape;103;p2">
            <a:extLst>
              <a:ext uri="{FF2B5EF4-FFF2-40B4-BE49-F238E27FC236}">
                <a16:creationId xmlns:a16="http://schemas.microsoft.com/office/drawing/2014/main" id="{237A18EE-59F9-7211-0AEF-902936C63D70}"/>
              </a:ext>
            </a:extLst>
          </p:cNvPr>
          <p:cNvSpPr txBox="1"/>
          <p:nvPr/>
        </p:nvSpPr>
        <p:spPr>
          <a:xfrm>
            <a:off x="7332506" y="3191120"/>
            <a:ext cx="1148956" cy="650341"/>
          </a:xfrm>
          <a:prstGeom prst="rect">
            <a:avLst/>
          </a:prstGeom>
          <a:solidFill>
            <a:srgbClr val="FF0000"/>
          </a:solidFill>
          <a:ln w="19050" cap="flat" cmpd="sng">
            <a:solidFill>
              <a:schemeClr val="tx1"/>
            </a:solidFill>
            <a:prstDash val="solid"/>
            <a:round/>
            <a:headEnd type="none" w="sm" len="sm"/>
            <a:tailEnd type="none" w="sm" len="sm"/>
          </a:ln>
        </p:spPr>
        <p:txBody>
          <a:bodyPr spcFirstLastPara="1" wrap="square" lIns="0" tIns="0" rIns="0" bIns="0" anchor="ctr" anchorCtr="0">
            <a:noAutofit/>
          </a:bodyPr>
          <a:lstStyle/>
          <a:p>
            <a:pPr marL="0" marR="0" algn="ctr">
              <a:spcBef>
                <a:spcPts val="0"/>
              </a:spcBef>
              <a:spcAft>
                <a:spcPts val="0"/>
              </a:spcAft>
            </a:pPr>
            <a:r>
              <a:rPr lang="en-US" sz="1050" b="1" i="1" kern="1200" dirty="0">
                <a:solidFill>
                  <a:srgbClr val="000000"/>
                </a:solidFill>
                <a:effectLst/>
                <a:latin typeface="Calibri" panose="020F0502020204030204" pitchFamily="34" charset="0"/>
                <a:ea typeface="Arial" panose="020B0604020202020204" pitchFamily="34" charset="0"/>
              </a:rPr>
              <a:t>ENBRIDGE CLEAN AIR VIOLATION 1/2023</a:t>
            </a:r>
            <a:endParaRPr lang="en-US" sz="1050" dirty="0">
              <a:effectLst/>
              <a:latin typeface="Calibri" panose="020F0502020204030204" pitchFamily="34" charset="0"/>
              <a:ea typeface="Calibri" panose="020F0502020204030204" pitchFamily="34" charset="0"/>
            </a:endParaRPr>
          </a:p>
        </p:txBody>
      </p:sp>
      <p:sp>
        <p:nvSpPr>
          <p:cNvPr id="7" name="Google Shape;103;p2">
            <a:extLst>
              <a:ext uri="{FF2B5EF4-FFF2-40B4-BE49-F238E27FC236}">
                <a16:creationId xmlns:a16="http://schemas.microsoft.com/office/drawing/2014/main" id="{017B07AB-396F-853C-2298-122067C8A1C3}"/>
              </a:ext>
            </a:extLst>
          </p:cNvPr>
          <p:cNvSpPr txBox="1"/>
          <p:nvPr/>
        </p:nvSpPr>
        <p:spPr>
          <a:xfrm>
            <a:off x="4767821" y="5723127"/>
            <a:ext cx="1384262" cy="648411"/>
          </a:xfrm>
          <a:prstGeom prst="rect">
            <a:avLst/>
          </a:prstGeom>
          <a:solidFill>
            <a:srgbClr val="FF0000"/>
          </a:solidFill>
          <a:ln w="19050" cap="flat" cmpd="sng">
            <a:solidFill>
              <a:schemeClr val="tx1"/>
            </a:solidFill>
            <a:prstDash val="solid"/>
            <a:round/>
            <a:headEnd type="none" w="sm" len="sm"/>
            <a:tailEnd type="none" w="sm" len="sm"/>
          </a:ln>
        </p:spPr>
        <p:txBody>
          <a:bodyPr spcFirstLastPara="1" wrap="square" lIns="0" tIns="0" rIns="0" bIns="0" anchor="ctr" anchorCtr="0">
            <a:noAutofit/>
          </a:bodyPr>
          <a:lstStyle/>
          <a:p>
            <a:pPr marL="0" marR="0" algn="ctr">
              <a:spcBef>
                <a:spcPts val="0"/>
              </a:spcBef>
              <a:spcAft>
                <a:spcPts val="0"/>
              </a:spcAft>
            </a:pPr>
            <a:r>
              <a:rPr lang="en-US" sz="1050" b="1" i="1" kern="1200" dirty="0">
                <a:solidFill>
                  <a:srgbClr val="000000"/>
                </a:solidFill>
                <a:effectLst/>
                <a:latin typeface="Calibri" panose="020F0502020204030204" pitchFamily="34" charset="0"/>
                <a:ea typeface="Arial" panose="020B0604020202020204" pitchFamily="34" charset="0"/>
              </a:rPr>
              <a:t>ENBRIDGE CLEAN WATER ACT VIOLATIONS 2020-2024 </a:t>
            </a:r>
            <a:endParaRPr lang="en-US" sz="1050" dirty="0">
              <a:effectLst/>
              <a:latin typeface="Calibri" panose="020F0502020204030204" pitchFamily="34" charset="0"/>
              <a:ea typeface="Calibri" panose="020F0502020204030204" pitchFamily="34" charset="0"/>
            </a:endParaRPr>
          </a:p>
        </p:txBody>
      </p:sp>
      <p:sp>
        <p:nvSpPr>
          <p:cNvPr id="2" name="Google Shape;267;p7">
            <a:extLst>
              <a:ext uri="{FF2B5EF4-FFF2-40B4-BE49-F238E27FC236}">
                <a16:creationId xmlns:a16="http://schemas.microsoft.com/office/drawing/2014/main" id="{6970F3A1-F748-8DEA-6229-3E42980D36BD}"/>
              </a:ext>
            </a:extLst>
          </p:cNvPr>
          <p:cNvSpPr txBox="1"/>
          <p:nvPr/>
        </p:nvSpPr>
        <p:spPr>
          <a:xfrm>
            <a:off x="2992779" y="2759769"/>
            <a:ext cx="1292239" cy="560540"/>
          </a:xfrm>
          <a:prstGeom prst="rect">
            <a:avLst/>
          </a:prstGeom>
          <a:solidFill>
            <a:srgbClr val="92D050"/>
          </a:solidFill>
          <a:ln>
            <a:solidFill>
              <a:schemeClr val="tx1"/>
            </a:solidFill>
          </a:ln>
        </p:spPr>
        <p:txBody>
          <a:bodyPr spcFirstLastPara="1" wrap="square" lIns="78375" tIns="39188" rIns="78375" bIns="39188" anchor="ctr" anchorCtr="0">
            <a:normAutofit/>
          </a:bodyPr>
          <a:lstStyle/>
          <a:p>
            <a:pPr algn="ctr"/>
            <a:r>
              <a:rPr lang="en-US" sz="1080" b="1" i="1" dirty="0">
                <a:latin typeface="Tahoma"/>
                <a:ea typeface="Tahoma"/>
                <a:cs typeface="Tahoma"/>
                <a:sym typeface="Tahoma"/>
              </a:rPr>
              <a:t>KARANKAWA ARTIFACTS</a:t>
            </a:r>
            <a:endParaRPr sz="420" dirty="0"/>
          </a:p>
        </p:txBody>
      </p:sp>
      <p:pic>
        <p:nvPicPr>
          <p:cNvPr id="8" name="Google Shape;355;p18">
            <a:extLst>
              <a:ext uri="{FF2B5EF4-FFF2-40B4-BE49-F238E27FC236}">
                <a16:creationId xmlns:a16="http://schemas.microsoft.com/office/drawing/2014/main" id="{CBDD4940-63AA-74B4-93D7-A73EE678DA95}"/>
              </a:ext>
            </a:extLst>
          </p:cNvPr>
          <p:cNvPicPr preferRelativeResize="0"/>
          <p:nvPr/>
        </p:nvPicPr>
        <p:blipFill rotWithShape="1">
          <a:blip r:embed="rId3">
            <a:alphaModFix/>
          </a:blip>
          <a:srcRect/>
          <a:stretch/>
        </p:blipFill>
        <p:spPr>
          <a:xfrm>
            <a:off x="0" y="449354"/>
            <a:ext cx="1008634" cy="508469"/>
          </a:xfrm>
          <a:prstGeom prst="rect">
            <a:avLst/>
          </a:prstGeom>
          <a:noFill/>
          <a:ln>
            <a:noFill/>
          </a:ln>
        </p:spPr>
      </p:pic>
      <p:sp>
        <p:nvSpPr>
          <p:cNvPr id="9" name="Oval 8">
            <a:extLst>
              <a:ext uri="{FF2B5EF4-FFF2-40B4-BE49-F238E27FC236}">
                <a16:creationId xmlns:a16="http://schemas.microsoft.com/office/drawing/2014/main" id="{1CCF7C12-4767-1DA5-5C43-8746C779D2EA}"/>
              </a:ext>
            </a:extLst>
          </p:cNvPr>
          <p:cNvSpPr/>
          <p:nvPr/>
        </p:nvSpPr>
        <p:spPr>
          <a:xfrm rot="19964048">
            <a:off x="6138376" y="4380237"/>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8F140D2-4E35-15E3-FF12-AFE214AE90EF}"/>
              </a:ext>
            </a:extLst>
          </p:cNvPr>
          <p:cNvSpPr/>
          <p:nvPr/>
        </p:nvSpPr>
        <p:spPr>
          <a:xfrm rot="19964048">
            <a:off x="9944677" y="4775988"/>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39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21767-9230-BC9E-9B70-924F892A86E2}"/>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C8964FF1-F06C-F79C-F1FD-278A2430201E}"/>
              </a:ext>
            </a:extLst>
          </p:cNvPr>
          <p:cNvPicPr>
            <a:picLocks noChangeAspect="1"/>
          </p:cNvPicPr>
          <p:nvPr/>
        </p:nvPicPr>
        <p:blipFill>
          <a:blip r:embed="rId2"/>
          <a:stretch>
            <a:fillRect/>
          </a:stretch>
        </p:blipFill>
        <p:spPr>
          <a:xfrm>
            <a:off x="5434293" y="3234989"/>
            <a:ext cx="6518850" cy="3587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B5C5E8C-BAAA-A2D0-DDAF-7E6CE72E234D}"/>
              </a:ext>
            </a:extLst>
          </p:cNvPr>
          <p:cNvPicPr>
            <a:picLocks noChangeAspect="1"/>
          </p:cNvPicPr>
          <p:nvPr/>
        </p:nvPicPr>
        <p:blipFill>
          <a:blip r:embed="rId3"/>
          <a:stretch>
            <a:fillRect/>
          </a:stretch>
        </p:blipFill>
        <p:spPr>
          <a:xfrm>
            <a:off x="5434293" y="0"/>
            <a:ext cx="6518849" cy="3123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696CB0EF-4EF7-CC12-EE6C-04477F778DB8}"/>
              </a:ext>
            </a:extLst>
          </p:cNvPr>
          <p:cNvPicPr>
            <a:picLocks noChangeAspect="1"/>
          </p:cNvPicPr>
          <p:nvPr/>
        </p:nvPicPr>
        <p:blipFill>
          <a:blip r:embed="rId4"/>
          <a:stretch>
            <a:fillRect/>
          </a:stretch>
        </p:blipFill>
        <p:spPr>
          <a:xfrm>
            <a:off x="65835" y="1457553"/>
            <a:ext cx="5303522" cy="533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Google Shape;101;p2">
            <a:extLst>
              <a:ext uri="{FF2B5EF4-FFF2-40B4-BE49-F238E27FC236}">
                <a16:creationId xmlns:a16="http://schemas.microsoft.com/office/drawing/2014/main" id="{B0080703-EC95-F81B-EFFD-67173DBE85A4}"/>
              </a:ext>
            </a:extLst>
          </p:cNvPr>
          <p:cNvSpPr txBox="1"/>
          <p:nvPr/>
        </p:nvSpPr>
        <p:spPr>
          <a:xfrm>
            <a:off x="10067683" y="3429000"/>
            <a:ext cx="1259873" cy="537666"/>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100" b="1" i="1" dirty="0">
                <a:latin typeface="Calibri"/>
                <a:ea typeface="Calibri"/>
                <a:cs typeface="Calibri"/>
                <a:sym typeface="Calibri"/>
              </a:rPr>
              <a:t>SEAGRASSES ~466’ FROM DOWNSTEAM LIMIT</a:t>
            </a:r>
            <a:endParaRPr sz="1100" dirty="0"/>
          </a:p>
        </p:txBody>
      </p:sp>
      <p:sp>
        <p:nvSpPr>
          <p:cNvPr id="7" name="Google Shape;101;p2">
            <a:extLst>
              <a:ext uri="{FF2B5EF4-FFF2-40B4-BE49-F238E27FC236}">
                <a16:creationId xmlns:a16="http://schemas.microsoft.com/office/drawing/2014/main" id="{255F69C9-EA14-9A04-FECB-82851FDADF43}"/>
              </a:ext>
            </a:extLst>
          </p:cNvPr>
          <p:cNvSpPr txBox="1"/>
          <p:nvPr/>
        </p:nvSpPr>
        <p:spPr>
          <a:xfrm>
            <a:off x="10444698" y="2073732"/>
            <a:ext cx="1259873" cy="538780"/>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100" b="1" i="1" dirty="0">
                <a:latin typeface="Calibri"/>
                <a:ea typeface="Calibri"/>
                <a:cs typeface="Calibri"/>
                <a:sym typeface="Calibri"/>
              </a:rPr>
              <a:t> SEAGRASSES ~100’ FROM UPSTREAM LIMIT</a:t>
            </a:r>
            <a:endParaRPr sz="1100" dirty="0"/>
          </a:p>
        </p:txBody>
      </p:sp>
      <p:sp>
        <p:nvSpPr>
          <p:cNvPr id="13" name="Oval 12">
            <a:extLst>
              <a:ext uri="{FF2B5EF4-FFF2-40B4-BE49-F238E27FC236}">
                <a16:creationId xmlns:a16="http://schemas.microsoft.com/office/drawing/2014/main" id="{BD244AB8-0CD0-C16D-7A9B-33983A0CDCFF}"/>
              </a:ext>
            </a:extLst>
          </p:cNvPr>
          <p:cNvSpPr/>
          <p:nvPr/>
        </p:nvSpPr>
        <p:spPr>
          <a:xfrm rot="19964048">
            <a:off x="1073827" y="1674843"/>
            <a:ext cx="1165343" cy="1177747"/>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DF6C6FB-EA41-2806-7C16-49DBB65E3F3F}"/>
              </a:ext>
            </a:extLst>
          </p:cNvPr>
          <p:cNvSpPr>
            <a:spLocks noGrp="1"/>
          </p:cNvSpPr>
          <p:nvPr>
            <p:ph type="title"/>
          </p:nvPr>
        </p:nvSpPr>
        <p:spPr>
          <a:xfrm>
            <a:off x="590493" y="148057"/>
            <a:ext cx="4630523" cy="572490"/>
          </a:xfrm>
          <a:noFill/>
          <a:ln>
            <a:noFill/>
          </a:ln>
        </p:spPr>
        <p:txBody>
          <a:bodyPr>
            <a:normAutofit fontScale="90000"/>
          </a:bodyPr>
          <a:lstStyle/>
          <a:p>
            <a:r>
              <a:rPr lang="en-US" dirty="0"/>
              <a:t>DIVERSION POINT REACH</a:t>
            </a:r>
          </a:p>
        </p:txBody>
      </p:sp>
      <p:sp>
        <p:nvSpPr>
          <p:cNvPr id="15" name="Title 1">
            <a:extLst>
              <a:ext uri="{FF2B5EF4-FFF2-40B4-BE49-F238E27FC236}">
                <a16:creationId xmlns:a16="http://schemas.microsoft.com/office/drawing/2014/main" id="{C4A30551-5E66-FBAE-ADF0-C487F24BDDB5}"/>
              </a:ext>
            </a:extLst>
          </p:cNvPr>
          <p:cNvSpPr txBox="1">
            <a:spLocks/>
          </p:cNvSpPr>
          <p:nvPr/>
        </p:nvSpPr>
        <p:spPr>
          <a:xfrm>
            <a:off x="590493" y="558659"/>
            <a:ext cx="4630523" cy="714185"/>
          </a:xfrm>
          <a:prstGeom prst="rect">
            <a:avLst/>
          </a:prstGeom>
          <a:noFill/>
          <a:ln w="31750" cap="sq" cmpd="sng">
            <a:noFill/>
            <a:prstDash val="solid"/>
            <a:miter lim="800000"/>
            <a:headEnd type="none" w="sm" len="sm"/>
            <a:tailEnd type="none" w="sm" len="sm"/>
          </a:ln>
        </p:spPr>
        <p:txBody>
          <a:bodyPr spcFirstLastPara="1" wrap="square" lIns="182875" tIns="182875" rIns="182875" bIns="182875" anchor="ctr" anchorCtr="0">
            <a:normAutofit fontScale="525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262626"/>
              </a:buClr>
              <a:buSzPts val="1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Mobile Pumps Along Reach at 100,000gpm</a:t>
            </a:r>
          </a:p>
          <a:p>
            <a:r>
              <a:rPr lang="en-US" dirty="0"/>
              <a:t>This is Too Close to Seagrasses</a:t>
            </a:r>
          </a:p>
        </p:txBody>
      </p:sp>
      <p:sp>
        <p:nvSpPr>
          <p:cNvPr id="16" name="Oval 15">
            <a:extLst>
              <a:ext uri="{FF2B5EF4-FFF2-40B4-BE49-F238E27FC236}">
                <a16:creationId xmlns:a16="http://schemas.microsoft.com/office/drawing/2014/main" id="{58D83ACD-10C1-93A1-4658-E7D4561E06E1}"/>
              </a:ext>
            </a:extLst>
          </p:cNvPr>
          <p:cNvSpPr/>
          <p:nvPr/>
        </p:nvSpPr>
        <p:spPr>
          <a:xfrm rot="19964048">
            <a:off x="3047711" y="1921525"/>
            <a:ext cx="1165343" cy="1177747"/>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5ACAEBC7-3CE2-1382-DEAE-E9E1B40CE7A9}"/>
              </a:ext>
            </a:extLst>
          </p:cNvPr>
          <p:cNvSpPr/>
          <p:nvPr/>
        </p:nvSpPr>
        <p:spPr>
          <a:xfrm rot="20949817">
            <a:off x="2170890" y="1160089"/>
            <a:ext cx="9600193" cy="202996"/>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42D536A-8C9A-62F2-8718-D5C53092FF6C}"/>
              </a:ext>
            </a:extLst>
          </p:cNvPr>
          <p:cNvSpPr/>
          <p:nvPr/>
        </p:nvSpPr>
        <p:spPr>
          <a:xfrm rot="1629475">
            <a:off x="3995616" y="3302416"/>
            <a:ext cx="3625698" cy="202996"/>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01;p2">
            <a:extLst>
              <a:ext uri="{FF2B5EF4-FFF2-40B4-BE49-F238E27FC236}">
                <a16:creationId xmlns:a16="http://schemas.microsoft.com/office/drawing/2014/main" id="{1D9B7749-6538-5FA9-AEA9-64E441B6870D}"/>
              </a:ext>
            </a:extLst>
          </p:cNvPr>
          <p:cNvSpPr txBox="1"/>
          <p:nvPr/>
        </p:nvSpPr>
        <p:spPr>
          <a:xfrm>
            <a:off x="2709232" y="3311968"/>
            <a:ext cx="1259873" cy="537666"/>
          </a:xfrm>
          <a:prstGeom prst="rect">
            <a:avLst/>
          </a:prstGeom>
          <a:solidFill>
            <a:srgbClr val="FFD347"/>
          </a:solidFill>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algn="ctr">
              <a:buSzPts val="500"/>
            </a:pPr>
            <a:r>
              <a:rPr lang="en-US" sz="1100" b="1" i="1" dirty="0">
                <a:latin typeface="Calibri"/>
                <a:cs typeface="Calibri"/>
                <a:sym typeface="Calibri"/>
              </a:rPr>
              <a:t>CORPUS CHRISTI BAY FLOW DIRECTION IS </a:t>
            </a:r>
            <a:r>
              <a:rPr lang="en-US" sz="1100" b="1" i="1" u="sng" dirty="0">
                <a:latin typeface="Calibri"/>
                <a:cs typeface="Calibri"/>
                <a:sym typeface="Calibri"/>
              </a:rPr>
              <a:t>EAST TO WEST</a:t>
            </a:r>
            <a:endParaRPr sz="1100" u="sng" dirty="0"/>
          </a:p>
        </p:txBody>
      </p:sp>
      <p:sp>
        <p:nvSpPr>
          <p:cNvPr id="2" name="Oval 1">
            <a:extLst>
              <a:ext uri="{FF2B5EF4-FFF2-40B4-BE49-F238E27FC236}">
                <a16:creationId xmlns:a16="http://schemas.microsoft.com/office/drawing/2014/main" id="{5B9A4E5E-66EE-93ED-FB56-20E2213E1E6D}"/>
              </a:ext>
            </a:extLst>
          </p:cNvPr>
          <p:cNvSpPr/>
          <p:nvPr/>
        </p:nvSpPr>
        <p:spPr>
          <a:xfrm rot="19964048">
            <a:off x="7414071" y="4235725"/>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6FFFCAF-5C36-112B-8A56-63DFFE37EF4D}"/>
              </a:ext>
            </a:extLst>
          </p:cNvPr>
          <p:cNvSpPr/>
          <p:nvPr/>
        </p:nvSpPr>
        <p:spPr>
          <a:xfrm rot="19964048">
            <a:off x="11710212" y="188936"/>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355;p18">
            <a:extLst>
              <a:ext uri="{FF2B5EF4-FFF2-40B4-BE49-F238E27FC236}">
                <a16:creationId xmlns:a16="http://schemas.microsoft.com/office/drawing/2014/main" id="{B80032D6-32D1-9970-778C-ACAEC0B15D4D}"/>
              </a:ext>
            </a:extLst>
          </p:cNvPr>
          <p:cNvPicPr preferRelativeResize="0"/>
          <p:nvPr/>
        </p:nvPicPr>
        <p:blipFill rotWithShape="1">
          <a:blip r:embed="rId5">
            <a:alphaModFix/>
          </a:blip>
          <a:srcRect/>
          <a:stretch/>
        </p:blipFill>
        <p:spPr>
          <a:xfrm>
            <a:off x="168888" y="866242"/>
            <a:ext cx="629934" cy="332638"/>
          </a:xfrm>
          <a:prstGeom prst="rect">
            <a:avLst/>
          </a:prstGeom>
          <a:noFill/>
          <a:ln>
            <a:noFill/>
          </a:ln>
        </p:spPr>
      </p:pic>
    </p:spTree>
    <p:extLst>
      <p:ext uri="{BB962C8B-B14F-4D97-AF65-F5344CB8AC3E}">
        <p14:creationId xmlns:p14="http://schemas.microsoft.com/office/powerpoint/2010/main" val="3500621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8"/>
          <p:cNvPicPr preferRelativeResize="0"/>
          <p:nvPr/>
        </p:nvPicPr>
        <p:blipFill rotWithShape="1">
          <a:blip r:embed="rId3">
            <a:alphaModFix/>
          </a:blip>
          <a:srcRect/>
          <a:stretch/>
        </p:blipFill>
        <p:spPr>
          <a:xfrm rot="16200000">
            <a:off x="3609470" y="-496320"/>
            <a:ext cx="5201658" cy="8878937"/>
          </a:xfrm>
          <a:prstGeom prst="rect">
            <a:avLst/>
          </a:prstGeom>
          <a:noFill/>
          <a:ln>
            <a:noFill/>
          </a:ln>
        </p:spPr>
      </p:pic>
      <p:sp>
        <p:nvSpPr>
          <p:cNvPr id="285" name="Google Shape;285;p8"/>
          <p:cNvSpPr txBox="1">
            <a:spLocks noGrp="1"/>
          </p:cNvSpPr>
          <p:nvPr>
            <p:ph type="sldNum" idx="12"/>
          </p:nvPr>
        </p:nvSpPr>
        <p:spPr>
          <a:xfrm>
            <a:off x="531814" y="787783"/>
            <a:ext cx="779767" cy="365125"/>
          </a:xfrm>
          <a:prstGeom prst="rect">
            <a:avLst/>
          </a:prstGeom>
          <a:noFill/>
          <a:ln>
            <a:noFill/>
          </a:ln>
        </p:spPr>
        <p:txBody>
          <a:bodyPr spcFirstLastPara="1" wrap="square" lIns="27428" tIns="13711" rIns="27428" bIns="13711" anchor="ctr" anchorCtr="0">
            <a:noAutofit/>
          </a:bodyPr>
          <a:lstStyle/>
          <a:p>
            <a:fld id="{00000000-1234-1234-1234-123412341234}" type="slidenum">
              <a:rPr lang="en-US"/>
              <a:pPr/>
              <a:t>9</a:t>
            </a:fld>
            <a:endParaRPr/>
          </a:p>
        </p:txBody>
      </p:sp>
      <p:sp>
        <p:nvSpPr>
          <p:cNvPr id="286" name="Google Shape;286;p8"/>
          <p:cNvSpPr/>
          <p:nvPr/>
        </p:nvSpPr>
        <p:spPr>
          <a:xfrm>
            <a:off x="5616302" y="4001610"/>
            <a:ext cx="234581" cy="228600"/>
          </a:xfrm>
          <a:prstGeom prst="star4">
            <a:avLst>
              <a:gd name="adj" fmla="val 12500"/>
            </a:avLst>
          </a:prstGeom>
          <a:solidFill>
            <a:srgbClr val="FF0000"/>
          </a:solidFill>
          <a:ln w="15875" cap="rnd" cmpd="sng">
            <a:solidFill>
              <a:srgbClr val="262626"/>
            </a:solidFill>
            <a:prstDash val="solid"/>
            <a:round/>
            <a:headEnd type="none" w="sm" len="sm"/>
            <a:tailEnd type="none" w="sm" len="sm"/>
          </a:ln>
        </p:spPr>
        <p:txBody>
          <a:bodyPr spcFirstLastPara="1" wrap="square" lIns="27428" tIns="13711" rIns="27428" bIns="13711" anchor="ctr" anchorCtr="0">
            <a:noAutofit/>
          </a:bodyPr>
          <a:lstStyle/>
          <a:p>
            <a:pPr algn="ctr"/>
            <a:endParaRPr sz="540">
              <a:solidFill>
                <a:schemeClr val="lt1"/>
              </a:solidFill>
              <a:latin typeface="Century Gothic"/>
              <a:ea typeface="Century Gothic"/>
              <a:cs typeface="Century Gothic"/>
              <a:sym typeface="Century Gothic"/>
            </a:endParaRPr>
          </a:p>
        </p:txBody>
      </p:sp>
      <p:sp>
        <p:nvSpPr>
          <p:cNvPr id="287" name="Google Shape;287;p8"/>
          <p:cNvSpPr txBox="1"/>
          <p:nvPr/>
        </p:nvSpPr>
        <p:spPr>
          <a:xfrm>
            <a:off x="3758697" y="158162"/>
            <a:ext cx="4920484" cy="921081"/>
          </a:xfrm>
          <a:prstGeom prst="rect">
            <a:avLst/>
          </a:prstGeom>
          <a:noFill/>
          <a:ln>
            <a:noFill/>
          </a:ln>
        </p:spPr>
        <p:txBody>
          <a:bodyPr spcFirstLastPara="1" wrap="square" lIns="27428" tIns="13711" rIns="27428" bIns="13711" anchor="t" anchorCtr="0">
            <a:normAutofit fontScale="82500" lnSpcReduction="20000"/>
          </a:bodyPr>
          <a:lstStyle/>
          <a:p>
            <a:pPr algn="ctr">
              <a:buClr>
                <a:srgbClr val="168DBA"/>
              </a:buClr>
              <a:buSzPct val="100000"/>
            </a:pPr>
            <a:r>
              <a:rPr lang="en-US" sz="2700" b="1" u="sng" dirty="0">
                <a:solidFill>
                  <a:srgbClr val="168DBA"/>
                </a:solidFill>
                <a:latin typeface="Century Gothic"/>
                <a:ea typeface="Century Gothic"/>
                <a:cs typeface="Century Gothic"/>
                <a:sym typeface="Century Gothic"/>
              </a:rPr>
              <a:t>SEAGRASS STUDY </a:t>
            </a:r>
          </a:p>
          <a:p>
            <a:pPr algn="ctr">
              <a:buClr>
                <a:srgbClr val="168DBA"/>
              </a:buClr>
              <a:buSzPct val="100000"/>
            </a:pPr>
            <a:r>
              <a:rPr lang="en-US" sz="2700" b="1" u="sng" dirty="0">
                <a:solidFill>
                  <a:srgbClr val="168DBA"/>
                </a:solidFill>
                <a:latin typeface="Century Gothic"/>
                <a:ea typeface="Century Gothic"/>
                <a:cs typeface="Century Gothic"/>
                <a:sym typeface="Century Gothic"/>
              </a:rPr>
              <a:t>Belaire Environmental for Enbridge </a:t>
            </a:r>
          </a:p>
          <a:p>
            <a:pPr algn="ctr">
              <a:buClr>
                <a:srgbClr val="168DBA"/>
              </a:buClr>
              <a:buSzPct val="100000"/>
            </a:pPr>
            <a:r>
              <a:rPr lang="en-US" sz="2700" b="1" u="sng" dirty="0">
                <a:solidFill>
                  <a:srgbClr val="168DBA"/>
                </a:solidFill>
                <a:latin typeface="Century Gothic"/>
                <a:ea typeface="Century Gothic"/>
                <a:cs typeface="Century Gothic"/>
                <a:sym typeface="Century Gothic"/>
              </a:rPr>
              <a:t>SEPTEMBER 11, 2020</a:t>
            </a:r>
            <a:endParaRPr sz="2700" dirty="0">
              <a:solidFill>
                <a:srgbClr val="168DBA"/>
              </a:solidFill>
              <a:latin typeface="Century Gothic"/>
              <a:ea typeface="Century Gothic"/>
              <a:cs typeface="Century Gothic"/>
              <a:sym typeface="Century Gothic"/>
            </a:endParaRPr>
          </a:p>
        </p:txBody>
      </p:sp>
      <p:sp>
        <p:nvSpPr>
          <p:cNvPr id="288" name="Google Shape;288;p8"/>
          <p:cNvSpPr txBox="1"/>
          <p:nvPr/>
        </p:nvSpPr>
        <p:spPr>
          <a:xfrm>
            <a:off x="8953520" y="4356043"/>
            <a:ext cx="1257300" cy="348851"/>
          </a:xfrm>
          <a:prstGeom prst="rect">
            <a:avLst/>
          </a:prstGeom>
          <a:solidFill>
            <a:srgbClr val="FFFF99"/>
          </a:solidFill>
          <a:ln>
            <a:noFill/>
          </a:ln>
        </p:spPr>
        <p:txBody>
          <a:bodyPr spcFirstLastPara="1" wrap="square" lIns="78375" tIns="39188" rIns="78375" bIns="39188" anchor="ctr" anchorCtr="0">
            <a:normAutofit/>
          </a:bodyPr>
          <a:lstStyle/>
          <a:p>
            <a:pPr algn="ctr"/>
            <a:r>
              <a:rPr lang="en-US" sz="720" b="1" i="1">
                <a:latin typeface="Tahoma"/>
                <a:ea typeface="Tahoma"/>
                <a:cs typeface="Tahoma"/>
                <a:sym typeface="Tahoma"/>
              </a:rPr>
              <a:t>REFERENCE POINTS</a:t>
            </a:r>
            <a:endParaRPr sz="420"/>
          </a:p>
        </p:txBody>
      </p:sp>
      <p:cxnSp>
        <p:nvCxnSpPr>
          <p:cNvPr id="289" name="Google Shape;289;p8"/>
          <p:cNvCxnSpPr>
            <a:cxnSpLocks/>
            <a:stCxn id="288" idx="1"/>
          </p:cNvCxnSpPr>
          <p:nvPr/>
        </p:nvCxnSpPr>
        <p:spPr>
          <a:xfrm flipH="1" flipV="1">
            <a:off x="6096000" y="4187389"/>
            <a:ext cx="2857520" cy="343080"/>
          </a:xfrm>
          <a:prstGeom prst="straightConnector1">
            <a:avLst/>
          </a:prstGeom>
          <a:noFill/>
          <a:ln w="38100" cap="flat" cmpd="sng">
            <a:solidFill>
              <a:srgbClr val="FFFF00"/>
            </a:solidFill>
            <a:prstDash val="solid"/>
            <a:round/>
            <a:headEnd type="none" w="sm" len="sm"/>
            <a:tailEnd type="triangle" w="med" len="med"/>
          </a:ln>
        </p:spPr>
      </p:cxnSp>
      <p:pic>
        <p:nvPicPr>
          <p:cNvPr id="290" name="Google Shape;290;p8"/>
          <p:cNvPicPr preferRelativeResize="0"/>
          <p:nvPr/>
        </p:nvPicPr>
        <p:blipFill rotWithShape="1">
          <a:blip r:embed="rId4">
            <a:alphaModFix/>
          </a:blip>
          <a:srcRect/>
          <a:stretch/>
        </p:blipFill>
        <p:spPr>
          <a:xfrm rot="-5593649">
            <a:off x="9407711" y="2438175"/>
            <a:ext cx="635079" cy="640080"/>
          </a:xfrm>
          <a:prstGeom prst="rect">
            <a:avLst/>
          </a:prstGeom>
          <a:noFill/>
          <a:ln>
            <a:noFill/>
          </a:ln>
        </p:spPr>
      </p:pic>
      <p:sp>
        <p:nvSpPr>
          <p:cNvPr id="291" name="Google Shape;291;p8"/>
          <p:cNvSpPr/>
          <p:nvPr/>
        </p:nvSpPr>
        <p:spPr>
          <a:xfrm>
            <a:off x="3145128" y="4057449"/>
            <a:ext cx="234581" cy="228600"/>
          </a:xfrm>
          <a:prstGeom prst="star4">
            <a:avLst>
              <a:gd name="adj" fmla="val 12500"/>
            </a:avLst>
          </a:prstGeom>
          <a:solidFill>
            <a:srgbClr val="FF0000"/>
          </a:solidFill>
          <a:ln w="15875" cap="rnd" cmpd="sng">
            <a:solidFill>
              <a:srgbClr val="262626"/>
            </a:solidFill>
            <a:prstDash val="solid"/>
            <a:round/>
            <a:headEnd type="none" w="sm" len="sm"/>
            <a:tailEnd type="none" w="sm" len="sm"/>
          </a:ln>
        </p:spPr>
        <p:txBody>
          <a:bodyPr spcFirstLastPara="1" wrap="square" lIns="27428" tIns="13711" rIns="27428" bIns="13711" anchor="ctr" anchorCtr="0">
            <a:noAutofit/>
          </a:bodyPr>
          <a:lstStyle/>
          <a:p>
            <a:pPr algn="ctr"/>
            <a:endParaRPr sz="540">
              <a:solidFill>
                <a:schemeClr val="lt1"/>
              </a:solidFill>
              <a:latin typeface="Century Gothic"/>
              <a:ea typeface="Century Gothic"/>
              <a:cs typeface="Century Gothic"/>
              <a:sym typeface="Century Gothic"/>
            </a:endParaRPr>
          </a:p>
        </p:txBody>
      </p:sp>
      <p:cxnSp>
        <p:nvCxnSpPr>
          <p:cNvPr id="292" name="Google Shape;292;p8"/>
          <p:cNvCxnSpPr>
            <a:cxnSpLocks/>
          </p:cNvCxnSpPr>
          <p:nvPr/>
        </p:nvCxnSpPr>
        <p:spPr>
          <a:xfrm flipH="1" flipV="1">
            <a:off x="3467100" y="4187389"/>
            <a:ext cx="5486420" cy="446026"/>
          </a:xfrm>
          <a:prstGeom prst="straightConnector1">
            <a:avLst/>
          </a:prstGeom>
          <a:noFill/>
          <a:ln w="38100" cap="flat" cmpd="sng">
            <a:solidFill>
              <a:srgbClr val="FFFF00"/>
            </a:solidFill>
            <a:prstDash val="solid"/>
            <a:round/>
            <a:headEnd type="none" w="sm" len="sm"/>
            <a:tailEnd type="triangle" w="med" len="med"/>
          </a:ln>
        </p:spPr>
      </p:cxnSp>
      <p:pic>
        <p:nvPicPr>
          <p:cNvPr id="293" name="Google Shape;293;p8"/>
          <p:cNvPicPr preferRelativeResize="0"/>
          <p:nvPr/>
        </p:nvPicPr>
        <p:blipFill rotWithShape="1">
          <a:blip r:embed="rId5">
            <a:alphaModFix/>
          </a:blip>
          <a:srcRect/>
          <a:stretch/>
        </p:blipFill>
        <p:spPr>
          <a:xfrm>
            <a:off x="524193" y="106953"/>
            <a:ext cx="1096648" cy="501953"/>
          </a:xfrm>
          <a:prstGeom prst="rect">
            <a:avLst/>
          </a:prstGeom>
          <a:noFill/>
          <a:ln>
            <a:noFill/>
          </a:ln>
        </p:spPr>
      </p:pic>
      <p:sp>
        <p:nvSpPr>
          <p:cNvPr id="6" name="Oval 5">
            <a:extLst>
              <a:ext uri="{FF2B5EF4-FFF2-40B4-BE49-F238E27FC236}">
                <a16:creationId xmlns:a16="http://schemas.microsoft.com/office/drawing/2014/main" id="{D8567B39-2BE4-70AB-6E6D-E5EC31F37905}"/>
              </a:ext>
            </a:extLst>
          </p:cNvPr>
          <p:cNvSpPr/>
          <p:nvPr/>
        </p:nvSpPr>
        <p:spPr>
          <a:xfrm rot="19964048">
            <a:off x="2077797" y="1437934"/>
            <a:ext cx="237289" cy="242548"/>
          </a:xfrm>
          <a:prstGeom prst="ellipse">
            <a:avLst/>
          </a:prstGeom>
          <a:solidFill>
            <a:srgbClr val="00B0F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74;p7">
            <a:extLst>
              <a:ext uri="{FF2B5EF4-FFF2-40B4-BE49-F238E27FC236}">
                <a16:creationId xmlns:a16="http://schemas.microsoft.com/office/drawing/2014/main" id="{FDB6C93D-4279-E669-5CC4-06DBC4233FEB}"/>
              </a:ext>
            </a:extLst>
          </p:cNvPr>
          <p:cNvSpPr txBox="1"/>
          <p:nvPr/>
        </p:nvSpPr>
        <p:spPr>
          <a:xfrm>
            <a:off x="2622053" y="1511248"/>
            <a:ext cx="1257300" cy="348851"/>
          </a:xfrm>
          <a:prstGeom prst="rect">
            <a:avLst/>
          </a:prstGeom>
          <a:solidFill>
            <a:srgbClr val="92D050"/>
          </a:solidFill>
          <a:ln>
            <a:noFill/>
          </a:ln>
        </p:spPr>
        <p:txBody>
          <a:bodyPr spcFirstLastPara="1" wrap="square" lIns="78375" tIns="39188" rIns="78375" bIns="39188" anchor="ctr" anchorCtr="0">
            <a:normAutofit/>
          </a:bodyPr>
          <a:lstStyle/>
          <a:p>
            <a:pPr algn="ctr"/>
            <a:r>
              <a:rPr lang="en-US" sz="720" b="1" i="1" dirty="0">
                <a:latin typeface="Tahoma"/>
                <a:ea typeface="Tahoma"/>
                <a:cs typeface="Tahoma"/>
                <a:sym typeface="Tahoma"/>
              </a:rPr>
              <a:t>UPSTREAM DIVERSION</a:t>
            </a:r>
            <a:endParaRPr sz="420" dirty="0"/>
          </a:p>
        </p:txBody>
      </p:sp>
    </p:spTree>
    <p:extLst>
      <p:ext uri="{BB962C8B-B14F-4D97-AF65-F5344CB8AC3E}">
        <p14:creationId xmlns:p14="http://schemas.microsoft.com/office/powerpoint/2010/main" val="287779864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6997</TotalTime>
  <Words>2089</Words>
  <Application>Microsoft Office PowerPoint</Application>
  <PresentationFormat>Widescreen</PresentationFormat>
  <Paragraphs>207</Paragraphs>
  <Slides>16</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Gill Sans</vt:lpstr>
      <vt:lpstr>Times New Roman</vt:lpstr>
      <vt:lpstr>Georgia Pro Black</vt:lpstr>
      <vt:lpstr>Calibri</vt:lpstr>
      <vt:lpstr>BrowalliaUPC</vt:lpstr>
      <vt:lpstr>Century Gothic</vt:lpstr>
      <vt:lpstr>Tahoma</vt:lpstr>
      <vt:lpstr>Arial</vt:lpstr>
      <vt:lpstr>Parcel</vt:lpstr>
      <vt:lpstr>PowerPoint Presentation</vt:lpstr>
      <vt:lpstr>PowerPoint Presentation</vt:lpstr>
      <vt:lpstr>WATER RIGHTS PERMIT WR13775</vt:lpstr>
      <vt:lpstr>PowerPoint Presentation</vt:lpstr>
      <vt:lpstr>WHERE WILL MILLIONS OF GALLONS OF FIRE WATER GO? </vt:lpstr>
      <vt:lpstr>PowerPoint Presentation</vt:lpstr>
      <vt:lpstr>PowerPoint Presentation</vt:lpstr>
      <vt:lpstr>DIVERSION POINT REACH</vt:lpstr>
      <vt:lpstr>PowerPoint Presentation</vt:lpstr>
      <vt:lpstr>PowerPoint Presentation</vt:lpstr>
      <vt:lpstr> ENBRIDGE – LARGEST  NORTH AMERICA OIL EXPORTER</vt:lpstr>
      <vt:lpstr>ARE SEAGRASSES PROTECTED?     </vt:lpstr>
      <vt:lpstr>Enbridge Spill History 1996-Present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3RD QUARTER MEMBERS MEETING</dc:title>
  <dc:creator>Cynthia Valdes</dc:creator>
  <cp:lastModifiedBy>Patrick A. Nye</cp:lastModifiedBy>
  <cp:revision>131</cp:revision>
  <cp:lastPrinted>2024-02-13T23:02:14Z</cp:lastPrinted>
  <dcterms:created xsi:type="dcterms:W3CDTF">2023-06-19T23:32:06Z</dcterms:created>
  <dcterms:modified xsi:type="dcterms:W3CDTF">2024-02-20T17:09:55Z</dcterms:modified>
</cp:coreProperties>
</file>